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8" r:id="rId4"/>
  </p:sldMasterIdLst>
  <p:notesMasterIdLst>
    <p:notesMasterId r:id="rId170"/>
  </p:notesMasterIdLst>
  <p:sldIdLst>
    <p:sldId id="365" r:id="rId5"/>
    <p:sldId id="366" r:id="rId6"/>
    <p:sldId id="367" r:id="rId7"/>
    <p:sldId id="368" r:id="rId8"/>
    <p:sldId id="257"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375" r:id="rId23"/>
    <p:sldId id="376" r:id="rId24"/>
    <p:sldId id="274" r:id="rId25"/>
    <p:sldId id="275" r:id="rId26"/>
    <p:sldId id="381" r:id="rId27"/>
    <p:sldId id="276" r:id="rId28"/>
    <p:sldId id="382" r:id="rId29"/>
    <p:sldId id="277" r:id="rId30"/>
    <p:sldId id="383" r:id="rId31"/>
    <p:sldId id="278" r:id="rId32"/>
    <p:sldId id="384" r:id="rId33"/>
    <p:sldId id="279" r:id="rId34"/>
    <p:sldId id="385" r:id="rId35"/>
    <p:sldId id="280" r:id="rId36"/>
    <p:sldId id="386" r:id="rId37"/>
    <p:sldId id="281" r:id="rId38"/>
    <p:sldId id="387" r:id="rId39"/>
    <p:sldId id="388" r:id="rId40"/>
    <p:sldId id="282" r:id="rId41"/>
    <p:sldId id="283" r:id="rId42"/>
    <p:sldId id="389" r:id="rId43"/>
    <p:sldId id="284" r:id="rId44"/>
    <p:sldId id="390" r:id="rId45"/>
    <p:sldId id="285" r:id="rId46"/>
    <p:sldId id="391" r:id="rId47"/>
    <p:sldId id="286" r:id="rId48"/>
    <p:sldId id="392" r:id="rId49"/>
    <p:sldId id="287" r:id="rId50"/>
    <p:sldId id="288" r:id="rId51"/>
    <p:sldId id="289" r:id="rId52"/>
    <p:sldId id="290" r:id="rId53"/>
    <p:sldId id="291" r:id="rId54"/>
    <p:sldId id="292" r:id="rId55"/>
    <p:sldId id="293" r:id="rId56"/>
    <p:sldId id="294" r:id="rId57"/>
    <p:sldId id="295" r:id="rId58"/>
    <p:sldId id="296" r:id="rId59"/>
    <p:sldId id="297" r:id="rId60"/>
    <p:sldId id="298" r:id="rId61"/>
    <p:sldId id="299" r:id="rId62"/>
    <p:sldId id="300" r:id="rId63"/>
    <p:sldId id="301" r:id="rId64"/>
    <p:sldId id="302" r:id="rId65"/>
    <p:sldId id="303" r:id="rId66"/>
    <p:sldId id="304" r:id="rId67"/>
    <p:sldId id="305" r:id="rId68"/>
    <p:sldId id="306" r:id="rId69"/>
    <p:sldId id="307" r:id="rId70"/>
    <p:sldId id="393" r:id="rId71"/>
    <p:sldId id="308" r:id="rId72"/>
    <p:sldId id="309" r:id="rId73"/>
    <p:sldId id="394" r:id="rId74"/>
    <p:sldId id="310" r:id="rId75"/>
    <p:sldId id="311" r:id="rId76"/>
    <p:sldId id="395" r:id="rId77"/>
    <p:sldId id="312" r:id="rId78"/>
    <p:sldId id="396" r:id="rId79"/>
    <p:sldId id="313" r:id="rId80"/>
    <p:sldId id="397" r:id="rId81"/>
    <p:sldId id="314" r:id="rId82"/>
    <p:sldId id="315" r:id="rId83"/>
    <p:sldId id="398" r:id="rId84"/>
    <p:sldId id="316" r:id="rId85"/>
    <p:sldId id="317" r:id="rId86"/>
    <p:sldId id="399" r:id="rId87"/>
    <p:sldId id="318" r:id="rId88"/>
    <p:sldId id="319" r:id="rId89"/>
    <p:sldId id="400" r:id="rId90"/>
    <p:sldId id="320" r:id="rId91"/>
    <p:sldId id="321" r:id="rId92"/>
    <p:sldId id="401" r:id="rId93"/>
    <p:sldId id="322" r:id="rId94"/>
    <p:sldId id="402" r:id="rId95"/>
    <p:sldId id="323" r:id="rId96"/>
    <p:sldId id="403" r:id="rId97"/>
    <p:sldId id="324" r:id="rId98"/>
    <p:sldId id="404" r:id="rId99"/>
    <p:sldId id="325" r:id="rId100"/>
    <p:sldId id="405" r:id="rId101"/>
    <p:sldId id="326" r:id="rId102"/>
    <p:sldId id="327" r:id="rId103"/>
    <p:sldId id="406" r:id="rId104"/>
    <p:sldId id="328" r:id="rId105"/>
    <p:sldId id="407" r:id="rId106"/>
    <p:sldId id="329" r:id="rId107"/>
    <p:sldId id="408" r:id="rId108"/>
    <p:sldId id="330" r:id="rId109"/>
    <p:sldId id="409" r:id="rId110"/>
    <p:sldId id="331" r:id="rId111"/>
    <p:sldId id="410" r:id="rId112"/>
    <p:sldId id="332" r:id="rId113"/>
    <p:sldId id="411" r:id="rId114"/>
    <p:sldId id="333" r:id="rId115"/>
    <p:sldId id="412" r:id="rId116"/>
    <p:sldId id="334" r:id="rId117"/>
    <p:sldId id="335" r:id="rId118"/>
    <p:sldId id="336" r:id="rId119"/>
    <p:sldId id="337" r:id="rId120"/>
    <p:sldId id="338" r:id="rId121"/>
    <p:sldId id="339" r:id="rId122"/>
    <p:sldId id="340" r:id="rId123"/>
    <p:sldId id="341" r:id="rId124"/>
    <p:sldId id="342" r:id="rId125"/>
    <p:sldId id="343" r:id="rId126"/>
    <p:sldId id="344" r:id="rId127"/>
    <p:sldId id="345" r:id="rId128"/>
    <p:sldId id="413" r:id="rId129"/>
    <p:sldId id="346" r:id="rId130"/>
    <p:sldId id="414" r:id="rId131"/>
    <p:sldId id="347" r:id="rId132"/>
    <p:sldId id="415" r:id="rId133"/>
    <p:sldId id="348" r:id="rId134"/>
    <p:sldId id="416" r:id="rId135"/>
    <p:sldId id="349" r:id="rId136"/>
    <p:sldId id="417" r:id="rId137"/>
    <p:sldId id="377" r:id="rId138"/>
    <p:sldId id="418" r:id="rId139"/>
    <p:sldId id="351" r:id="rId140"/>
    <p:sldId id="352" r:id="rId141"/>
    <p:sldId id="419" r:id="rId142"/>
    <p:sldId id="353" r:id="rId143"/>
    <p:sldId id="420" r:id="rId144"/>
    <p:sldId id="354" r:id="rId145"/>
    <p:sldId id="421" r:id="rId146"/>
    <p:sldId id="355" r:id="rId147"/>
    <p:sldId id="422" r:id="rId148"/>
    <p:sldId id="356" r:id="rId149"/>
    <p:sldId id="423" r:id="rId150"/>
    <p:sldId id="424" r:id="rId151"/>
    <p:sldId id="357" r:id="rId152"/>
    <p:sldId id="358" r:id="rId153"/>
    <p:sldId id="425" r:id="rId154"/>
    <p:sldId id="359" r:id="rId155"/>
    <p:sldId id="426" r:id="rId156"/>
    <p:sldId id="360" r:id="rId157"/>
    <p:sldId id="427" r:id="rId158"/>
    <p:sldId id="361" r:id="rId159"/>
    <p:sldId id="428" r:id="rId160"/>
    <p:sldId id="362" r:id="rId161"/>
    <p:sldId id="429" r:id="rId162"/>
    <p:sldId id="430" r:id="rId163"/>
    <p:sldId id="363" r:id="rId164"/>
    <p:sldId id="378" r:id="rId165"/>
    <p:sldId id="431" r:id="rId166"/>
    <p:sldId id="379" r:id="rId167"/>
    <p:sldId id="432" r:id="rId168"/>
    <p:sldId id="260" r:id="rId1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51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notesMaster" Target="notesMasters/notesMaster1.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presProps" Target="presProps.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1" Type="http://schemas.openxmlformats.org/officeDocument/2006/relationships/slideMaster" Target="slideMasters/slideMaster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slide" Target="slides/slide126.xml"/><Relationship Id="rId135" Type="http://schemas.openxmlformats.org/officeDocument/2006/relationships/slide" Target="slides/slide131.xml"/><Relationship Id="rId151" Type="http://schemas.openxmlformats.org/officeDocument/2006/relationships/slide" Target="slides/slide147.xml"/><Relationship Id="rId156" Type="http://schemas.openxmlformats.org/officeDocument/2006/relationships/slide" Target="slides/slide152.xml"/><Relationship Id="rId172" Type="http://schemas.openxmlformats.org/officeDocument/2006/relationships/viewProps" Target="viewProps.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slide" Target="slides/slide142.xml"/><Relationship Id="rId167" Type="http://schemas.openxmlformats.org/officeDocument/2006/relationships/slide" Target="slides/slide163.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162" Type="http://schemas.openxmlformats.org/officeDocument/2006/relationships/slide" Target="slides/slide158.xml"/><Relationship Id="rId2" Type="http://schemas.openxmlformats.org/officeDocument/2006/relationships/slideMaster" Target="slideMasters/slideMaster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3" Type="http://schemas.openxmlformats.org/officeDocument/2006/relationships/slideMaster" Target="slideMasters/slideMaster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tableStyles" Target="tableStyles.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4" Type="http://schemas.openxmlformats.org/officeDocument/2006/relationships/slideMaster" Target="slideMasters/slideMaster4.xml"/><Relationship Id="rId9" Type="http://schemas.openxmlformats.org/officeDocument/2006/relationships/slide" Target="slides/slide5.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D6338-B849-4937-8AA6-FBE09CAB5BA9}" type="datetimeFigureOut">
              <a:rPr lang="en-US" smtClean="0"/>
              <a:t>5/17/2022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6EBE50-F7BF-4FEC-AD5F-C4EC02E26B3A}" type="slidenum">
              <a:rPr lang="en-US" smtClean="0"/>
              <a:t>‹#›</a:t>
            </a:fld>
            <a:endParaRPr lang="en-US"/>
          </a:p>
        </p:txBody>
      </p:sp>
    </p:spTree>
    <p:extLst>
      <p:ext uri="{BB962C8B-B14F-4D97-AF65-F5344CB8AC3E}">
        <p14:creationId xmlns:p14="http://schemas.microsoft.com/office/powerpoint/2010/main" val="1859772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Slide Image Placeholder 1"/>
          <p:cNvSpPr>
            <a:spLocks noGrp="1" noRot="1" noChangeAspect="1" noTextEdit="1"/>
          </p:cNvSpPr>
          <p:nvPr>
            <p:ph type="sldImg"/>
          </p:nvPr>
        </p:nvSpPr>
        <p:spPr>
          <a:ln/>
        </p:spPr>
      </p:sp>
      <p:sp>
        <p:nvSpPr>
          <p:cNvPr id="548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429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15C60E1-0250-445B-B22E-56764BFEFA37}" type="slidenum">
              <a:rPr lang="en-US" altLang="en-US" sz="1200" smtClean="0">
                <a:solidFill>
                  <a:prstClr val="black"/>
                </a:solidFill>
              </a:rPr>
              <a:pPr eaLnBrk="1" hangingPunct="1">
                <a:defRPr/>
              </a:pPr>
              <a:t>1</a:t>
            </a:fld>
            <a:endParaRPr lang="en-US" altLang="en-US" sz="120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69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F5DB2F42-98AE-4F05-8238-19397E15DE15}" type="slidenum">
              <a:rPr lang="en-US" altLang="en-US" sz="1200" smtClean="0">
                <a:solidFill>
                  <a:prstClr val="black"/>
                </a:solidFill>
              </a:rPr>
              <a:pPr eaLnBrk="1" hangingPunct="1">
                <a:defRPr/>
              </a:pPr>
              <a:t>12</a:t>
            </a:fld>
            <a:endParaRPr lang="en-US" altLang="en-US" sz="1200">
              <a:solidFill>
                <a:prstClr val="black"/>
              </a:solidFill>
            </a:endParaRPr>
          </a:p>
        </p:txBody>
      </p:sp>
      <p:sp>
        <p:nvSpPr>
          <p:cNvPr id="566275" name="Rectangle 2"/>
          <p:cNvSpPr>
            <a:spLocks noGrp="1" noRot="1" noChangeAspect="1" noChangeArrowheads="1" noTextEdit="1"/>
          </p:cNvSpPr>
          <p:nvPr>
            <p:ph type="sldImg"/>
          </p:nvPr>
        </p:nvSpPr>
        <p:spPr>
          <a:ln/>
        </p:spPr>
      </p:sp>
      <p:sp>
        <p:nvSpPr>
          <p:cNvPr id="566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90E86C60-FAD8-447D-96BB-9064AC18EC5A}" type="slidenum">
              <a:rPr lang="en-US" altLang="en-US" sz="1200" smtClean="0">
                <a:solidFill>
                  <a:prstClr val="black"/>
                </a:solidFill>
              </a:rPr>
              <a:pPr eaLnBrk="1" hangingPunct="1">
                <a:defRPr/>
              </a:pPr>
              <a:t>13</a:t>
            </a:fld>
            <a:endParaRPr lang="en-US" altLang="en-US" sz="1200">
              <a:solidFill>
                <a:prstClr val="black"/>
              </a:solidFill>
            </a:endParaRPr>
          </a:p>
        </p:txBody>
      </p:sp>
      <p:sp>
        <p:nvSpPr>
          <p:cNvPr id="567299" name="Rectangle 2"/>
          <p:cNvSpPr>
            <a:spLocks noGrp="1" noRot="1" noChangeAspect="1" noChangeArrowheads="1" noTextEdit="1"/>
          </p:cNvSpPr>
          <p:nvPr>
            <p:ph type="sldImg"/>
          </p:nvPr>
        </p:nvSpPr>
        <p:spPr>
          <a:ln/>
        </p:spPr>
      </p:sp>
      <p:sp>
        <p:nvSpPr>
          <p:cNvPr id="567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74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78E23B26-CDC4-4E72-8189-C8A4ADFB5630}" type="slidenum">
              <a:rPr lang="en-US" altLang="en-US" sz="1200" smtClean="0">
                <a:solidFill>
                  <a:prstClr val="black"/>
                </a:solidFill>
              </a:rPr>
              <a:pPr eaLnBrk="1" hangingPunct="1">
                <a:defRPr/>
              </a:pPr>
              <a:t>14</a:t>
            </a:fld>
            <a:endParaRPr lang="en-US" altLang="en-US" sz="1200">
              <a:solidFill>
                <a:prstClr val="black"/>
              </a:solidFill>
            </a:endParaRPr>
          </a:p>
        </p:txBody>
      </p:sp>
      <p:sp>
        <p:nvSpPr>
          <p:cNvPr id="568323" name="Rectangle 2"/>
          <p:cNvSpPr>
            <a:spLocks noGrp="1" noRot="1" noChangeAspect="1" noChangeArrowheads="1" noTextEdit="1"/>
          </p:cNvSpPr>
          <p:nvPr>
            <p:ph type="sldImg"/>
          </p:nvPr>
        </p:nvSpPr>
        <p:spPr>
          <a:ln/>
        </p:spPr>
      </p:sp>
      <p:sp>
        <p:nvSpPr>
          <p:cNvPr id="568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53BAFECE-0B18-4B61-A025-12E84F413F45}" type="slidenum">
              <a:rPr lang="en-US" altLang="en-US" sz="1200" smtClean="0">
                <a:solidFill>
                  <a:prstClr val="black"/>
                </a:solidFill>
              </a:rPr>
              <a:pPr eaLnBrk="1" hangingPunct="1">
                <a:defRPr/>
              </a:pPr>
              <a:t>15</a:t>
            </a:fld>
            <a:endParaRPr lang="en-US" altLang="en-US" sz="1200">
              <a:solidFill>
                <a:prstClr val="black"/>
              </a:solidFill>
            </a:endParaRPr>
          </a:p>
        </p:txBody>
      </p:sp>
      <p:sp>
        <p:nvSpPr>
          <p:cNvPr id="569347" name="Rectangle 2"/>
          <p:cNvSpPr>
            <a:spLocks noGrp="1" noRot="1" noChangeAspect="1" noChangeArrowheads="1" noTextEdit="1"/>
          </p:cNvSpPr>
          <p:nvPr>
            <p:ph type="sldImg"/>
          </p:nvPr>
        </p:nvSpPr>
        <p:spPr>
          <a:ln/>
        </p:spPr>
      </p:sp>
      <p:sp>
        <p:nvSpPr>
          <p:cNvPr id="569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FB5FC557-7B3F-413E-AE88-CF29ED560D5A}" type="slidenum">
              <a:rPr lang="en-US" altLang="en-US" sz="1200" smtClean="0">
                <a:solidFill>
                  <a:prstClr val="black"/>
                </a:solidFill>
              </a:rPr>
              <a:pPr eaLnBrk="1" hangingPunct="1">
                <a:defRPr/>
              </a:pPr>
              <a:t>16</a:t>
            </a:fld>
            <a:endParaRPr lang="en-US" altLang="en-US" sz="1200">
              <a:solidFill>
                <a:prstClr val="black"/>
              </a:solidFill>
            </a:endParaRPr>
          </a:p>
        </p:txBody>
      </p:sp>
      <p:sp>
        <p:nvSpPr>
          <p:cNvPr id="570371" name="Rectangle 2"/>
          <p:cNvSpPr>
            <a:spLocks noGrp="1" noRot="1" noChangeAspect="1" noChangeArrowheads="1" noTextEdit="1"/>
          </p:cNvSpPr>
          <p:nvPr>
            <p:ph type="sldImg"/>
          </p:nvPr>
        </p:nvSpPr>
        <p:spPr>
          <a:ln/>
        </p:spPr>
      </p:sp>
      <p:sp>
        <p:nvSpPr>
          <p:cNvPr id="570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83CF04D1-14FB-4EB9-99E4-B23A431C3F3B}" type="slidenum">
              <a:rPr lang="en-US" altLang="en-US" sz="1200" smtClean="0">
                <a:solidFill>
                  <a:prstClr val="black"/>
                </a:solidFill>
              </a:rPr>
              <a:pPr eaLnBrk="1" hangingPunct="1">
                <a:defRPr/>
              </a:pPr>
              <a:t>17</a:t>
            </a:fld>
            <a:endParaRPr lang="en-US" altLang="en-US" sz="1200">
              <a:solidFill>
                <a:prstClr val="black"/>
              </a:solidFill>
            </a:endParaRPr>
          </a:p>
        </p:txBody>
      </p:sp>
      <p:sp>
        <p:nvSpPr>
          <p:cNvPr id="571395" name="Rectangle 2"/>
          <p:cNvSpPr>
            <a:spLocks noGrp="1" noRot="1" noChangeAspect="1" noChangeArrowheads="1" noTextEdit="1"/>
          </p:cNvSpPr>
          <p:nvPr>
            <p:ph type="sldImg"/>
          </p:nvPr>
        </p:nvSpPr>
        <p:spPr>
          <a:ln/>
        </p:spPr>
      </p:sp>
      <p:sp>
        <p:nvSpPr>
          <p:cNvPr id="571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179CB2E-F0AD-4BEF-930C-38EBDB84D622}" type="slidenum">
              <a:rPr lang="en-US" altLang="en-US" sz="1200" smtClean="0">
                <a:solidFill>
                  <a:prstClr val="black"/>
                </a:solidFill>
              </a:rPr>
              <a:pPr eaLnBrk="1" hangingPunct="1">
                <a:defRPr/>
              </a:pPr>
              <a:t>18</a:t>
            </a:fld>
            <a:endParaRPr lang="en-US" altLang="en-US" sz="1200">
              <a:solidFill>
                <a:prstClr val="black"/>
              </a:solidFill>
            </a:endParaRPr>
          </a:p>
        </p:txBody>
      </p:sp>
      <p:sp>
        <p:nvSpPr>
          <p:cNvPr id="572419" name="Rectangle 2"/>
          <p:cNvSpPr>
            <a:spLocks noGrp="1" noRot="1" noChangeAspect="1" noChangeArrowheads="1" noTextEdit="1"/>
          </p:cNvSpPr>
          <p:nvPr>
            <p:ph type="sldImg"/>
          </p:nvPr>
        </p:nvSpPr>
        <p:spPr>
          <a:ln/>
        </p:spPr>
      </p:sp>
      <p:sp>
        <p:nvSpPr>
          <p:cNvPr id="572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7">
            <a:extLst>
              <a:ext uri="{FF2B5EF4-FFF2-40B4-BE49-F238E27FC236}">
                <a16:creationId xmlns:a16="http://schemas.microsoft.com/office/drawing/2014/main" id="{743FAD7E-522A-4522-9722-1A32958E8BC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F99FFD6-167F-4068-93C3-9332A493D60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68291" name="Rectangle 2">
            <a:extLst>
              <a:ext uri="{FF2B5EF4-FFF2-40B4-BE49-F238E27FC236}">
                <a16:creationId xmlns:a16="http://schemas.microsoft.com/office/drawing/2014/main" id="{9B02FDB0-3759-47D7-963D-F8734C43A6DC}"/>
              </a:ext>
            </a:extLst>
          </p:cNvPr>
          <p:cNvSpPr>
            <a:spLocks noGrp="1" noRot="1" noChangeAspect="1" noChangeArrowheads="1" noTextEdit="1"/>
          </p:cNvSpPr>
          <p:nvPr>
            <p:ph type="sldImg"/>
          </p:nvPr>
        </p:nvSpPr>
        <p:spPr>
          <a:ln/>
        </p:spPr>
      </p:sp>
      <p:sp>
        <p:nvSpPr>
          <p:cNvPr id="268292" name="Rectangle 3">
            <a:extLst>
              <a:ext uri="{FF2B5EF4-FFF2-40B4-BE49-F238E27FC236}">
                <a16:creationId xmlns:a16="http://schemas.microsoft.com/office/drawing/2014/main" id="{C8A6F01B-6A26-4147-9DE9-A647B425E74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7">
            <a:extLst>
              <a:ext uri="{FF2B5EF4-FFF2-40B4-BE49-F238E27FC236}">
                <a16:creationId xmlns:a16="http://schemas.microsoft.com/office/drawing/2014/main" id="{D6A9D191-10B8-46D3-8B7F-771788BF84E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B6E51A3-DA88-48B1-A088-60DFDF90D570}"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8531" name="Rectangle 2">
            <a:extLst>
              <a:ext uri="{FF2B5EF4-FFF2-40B4-BE49-F238E27FC236}">
                <a16:creationId xmlns:a16="http://schemas.microsoft.com/office/drawing/2014/main" id="{930C5AFA-0280-4119-904B-DCABE3492A08}"/>
              </a:ext>
            </a:extLst>
          </p:cNvPr>
          <p:cNvSpPr>
            <a:spLocks noGrp="1" noRot="1" noChangeAspect="1" noChangeArrowheads="1" noTextEdit="1"/>
          </p:cNvSpPr>
          <p:nvPr>
            <p:ph type="sldImg"/>
          </p:nvPr>
        </p:nvSpPr>
        <p:spPr>
          <a:ln/>
        </p:spPr>
      </p:sp>
      <p:sp>
        <p:nvSpPr>
          <p:cNvPr id="278532" name="Rectangle 3">
            <a:extLst>
              <a:ext uri="{FF2B5EF4-FFF2-40B4-BE49-F238E27FC236}">
                <a16:creationId xmlns:a16="http://schemas.microsoft.com/office/drawing/2014/main" id="{2D2079BF-534B-4DD7-A12D-7B4F07688F4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58A3946A-14D2-41AB-A00B-DC700EF13945}" type="slidenum">
              <a:rPr lang="en-US" altLang="en-US" sz="1200" smtClean="0">
                <a:solidFill>
                  <a:prstClr val="black"/>
                </a:solidFill>
              </a:rPr>
              <a:pPr eaLnBrk="1" hangingPunct="1">
                <a:defRPr/>
              </a:pPr>
              <a:t>47</a:t>
            </a:fld>
            <a:endParaRPr lang="en-US" altLang="en-US" sz="1200">
              <a:solidFill>
                <a:prstClr val="black"/>
              </a:solidFill>
            </a:endParaRPr>
          </a:p>
        </p:txBody>
      </p:sp>
      <p:sp>
        <p:nvSpPr>
          <p:cNvPr id="573443" name="Rectangle 2"/>
          <p:cNvSpPr>
            <a:spLocks noGrp="1" noRot="1" noChangeAspect="1" noChangeArrowheads="1" noTextEdit="1"/>
          </p:cNvSpPr>
          <p:nvPr>
            <p:ph type="sldImg"/>
          </p:nvPr>
        </p:nvSpPr>
        <p:spPr>
          <a:ln/>
        </p:spPr>
      </p:sp>
      <p:sp>
        <p:nvSpPr>
          <p:cNvPr id="573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Slide Image Placeholder 1"/>
          <p:cNvSpPr>
            <a:spLocks noGrp="1" noRot="1" noChangeAspect="1" noTextEdit="1"/>
          </p:cNvSpPr>
          <p:nvPr>
            <p:ph type="sldImg"/>
          </p:nvPr>
        </p:nvSpPr>
        <p:spPr>
          <a:ln/>
        </p:spPr>
      </p:sp>
      <p:sp>
        <p:nvSpPr>
          <p:cNvPr id="549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531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2F783C8-D386-443F-8CB6-B8AA90321457}" type="slidenum">
              <a:rPr lang="en-US" altLang="en-US" sz="1200" smtClean="0">
                <a:solidFill>
                  <a:prstClr val="black"/>
                </a:solidFill>
              </a:rPr>
              <a:pPr eaLnBrk="1" hangingPunct="1">
                <a:defRPr/>
              </a:pPr>
              <a:t>3</a:t>
            </a:fld>
            <a:endParaRPr lang="en-US" altLang="en-US" sz="1200">
              <a:solidFill>
                <a:prstClr val="black"/>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93D34E1A-3512-4B4A-A85B-18720E1DDAF3}" type="slidenum">
              <a:rPr lang="en-US" altLang="en-US" sz="1200" smtClean="0">
                <a:solidFill>
                  <a:prstClr val="black"/>
                </a:solidFill>
              </a:rPr>
              <a:pPr eaLnBrk="1" hangingPunct="1">
                <a:defRPr/>
              </a:pPr>
              <a:t>48</a:t>
            </a:fld>
            <a:endParaRPr lang="en-US" altLang="en-US" sz="1200">
              <a:solidFill>
                <a:prstClr val="black"/>
              </a:solidFill>
            </a:endParaRPr>
          </a:p>
        </p:txBody>
      </p:sp>
      <p:sp>
        <p:nvSpPr>
          <p:cNvPr id="574467" name="Rectangle 2"/>
          <p:cNvSpPr>
            <a:spLocks noGrp="1" noRot="1" noChangeAspect="1" noChangeArrowheads="1" noTextEdit="1"/>
          </p:cNvSpPr>
          <p:nvPr>
            <p:ph type="sldImg"/>
          </p:nvPr>
        </p:nvSpPr>
        <p:spPr>
          <a:ln/>
        </p:spPr>
      </p:sp>
      <p:sp>
        <p:nvSpPr>
          <p:cNvPr id="574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EEF5ABD3-A685-4DA6-B234-672CD350B526}" type="slidenum">
              <a:rPr lang="en-US" altLang="en-US" sz="1200" smtClean="0">
                <a:solidFill>
                  <a:prstClr val="black"/>
                </a:solidFill>
              </a:rPr>
              <a:pPr eaLnBrk="1" hangingPunct="1">
                <a:defRPr/>
              </a:pPr>
              <a:t>49</a:t>
            </a:fld>
            <a:endParaRPr lang="en-US" altLang="en-US" sz="1200">
              <a:solidFill>
                <a:prstClr val="black"/>
              </a:solidFill>
            </a:endParaRPr>
          </a:p>
        </p:txBody>
      </p:sp>
      <p:sp>
        <p:nvSpPr>
          <p:cNvPr id="575491" name="Rectangle 2"/>
          <p:cNvSpPr>
            <a:spLocks noGrp="1" noRot="1" noChangeAspect="1" noChangeArrowheads="1" noTextEdit="1"/>
          </p:cNvSpPr>
          <p:nvPr>
            <p:ph type="sldImg"/>
          </p:nvPr>
        </p:nvSpPr>
        <p:spPr>
          <a:ln/>
        </p:spPr>
      </p:sp>
      <p:sp>
        <p:nvSpPr>
          <p:cNvPr id="575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15407EF7-409A-4607-B6EC-D542E826EBE0}" type="slidenum">
              <a:rPr lang="en-US" altLang="en-US" sz="1200" smtClean="0">
                <a:solidFill>
                  <a:prstClr val="black"/>
                </a:solidFill>
              </a:rPr>
              <a:pPr eaLnBrk="1" hangingPunct="1">
                <a:defRPr/>
              </a:pPr>
              <a:t>50</a:t>
            </a:fld>
            <a:endParaRPr lang="en-US" altLang="en-US" sz="1200">
              <a:solidFill>
                <a:prstClr val="black"/>
              </a:solidFill>
            </a:endParaRPr>
          </a:p>
        </p:txBody>
      </p:sp>
      <p:sp>
        <p:nvSpPr>
          <p:cNvPr id="576515" name="Rectangle 2"/>
          <p:cNvSpPr>
            <a:spLocks noGrp="1" noRot="1" noChangeAspect="1" noChangeArrowheads="1" noTextEdit="1"/>
          </p:cNvSpPr>
          <p:nvPr>
            <p:ph type="sldImg"/>
          </p:nvPr>
        </p:nvSpPr>
        <p:spPr>
          <a:ln/>
        </p:spPr>
      </p:sp>
      <p:sp>
        <p:nvSpPr>
          <p:cNvPr id="576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CC9BF80E-4C7A-4C8D-967E-7FA8F54A8C1C}" type="slidenum">
              <a:rPr lang="en-US" altLang="en-US" sz="1200" smtClean="0">
                <a:solidFill>
                  <a:prstClr val="black"/>
                </a:solidFill>
              </a:rPr>
              <a:pPr eaLnBrk="1" hangingPunct="1">
                <a:defRPr/>
              </a:pPr>
              <a:t>51</a:t>
            </a:fld>
            <a:endParaRPr lang="en-US" altLang="en-US" sz="1200">
              <a:solidFill>
                <a:prstClr val="black"/>
              </a:solidFill>
            </a:endParaRPr>
          </a:p>
        </p:txBody>
      </p:sp>
      <p:sp>
        <p:nvSpPr>
          <p:cNvPr id="577539" name="Rectangle 2"/>
          <p:cNvSpPr>
            <a:spLocks noGrp="1" noRot="1" noChangeAspect="1" noChangeArrowheads="1" noTextEdit="1"/>
          </p:cNvSpPr>
          <p:nvPr>
            <p:ph type="sldImg"/>
          </p:nvPr>
        </p:nvSpPr>
        <p:spPr>
          <a:ln/>
        </p:spPr>
      </p:sp>
      <p:sp>
        <p:nvSpPr>
          <p:cNvPr id="577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890329CE-5E31-48E7-B50F-63829A0D9A30}" type="slidenum">
              <a:rPr lang="en-US" altLang="en-US" sz="1200" smtClean="0">
                <a:solidFill>
                  <a:prstClr val="black"/>
                </a:solidFill>
              </a:rPr>
              <a:pPr eaLnBrk="1" hangingPunct="1">
                <a:defRPr/>
              </a:pPr>
              <a:t>52</a:t>
            </a:fld>
            <a:endParaRPr lang="en-US" altLang="en-US" sz="1200">
              <a:solidFill>
                <a:prstClr val="black"/>
              </a:solidFill>
            </a:endParaRPr>
          </a:p>
        </p:txBody>
      </p:sp>
      <p:sp>
        <p:nvSpPr>
          <p:cNvPr id="578563" name="Rectangle 2"/>
          <p:cNvSpPr>
            <a:spLocks noGrp="1" noRot="1" noChangeAspect="1" noChangeArrowheads="1" noTextEdit="1"/>
          </p:cNvSpPr>
          <p:nvPr>
            <p:ph type="sldImg"/>
          </p:nvPr>
        </p:nvSpPr>
        <p:spPr>
          <a:ln/>
        </p:spPr>
      </p:sp>
      <p:sp>
        <p:nvSpPr>
          <p:cNvPr id="578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A7E0AB85-3EDC-44F0-8016-960F2187823C}" type="slidenum">
              <a:rPr lang="en-US" altLang="en-US" sz="1200" smtClean="0">
                <a:solidFill>
                  <a:prstClr val="black"/>
                </a:solidFill>
              </a:rPr>
              <a:pPr eaLnBrk="1" hangingPunct="1">
                <a:defRPr/>
              </a:pPr>
              <a:t>53</a:t>
            </a:fld>
            <a:endParaRPr lang="en-US" altLang="en-US" sz="1200">
              <a:solidFill>
                <a:prstClr val="black"/>
              </a:solidFill>
            </a:endParaRPr>
          </a:p>
        </p:txBody>
      </p:sp>
      <p:sp>
        <p:nvSpPr>
          <p:cNvPr id="579587" name="Rectangle 2"/>
          <p:cNvSpPr>
            <a:spLocks noGrp="1" noRot="1" noChangeAspect="1" noChangeArrowheads="1" noTextEdit="1"/>
          </p:cNvSpPr>
          <p:nvPr>
            <p:ph type="sldImg"/>
          </p:nvPr>
        </p:nvSpPr>
        <p:spPr>
          <a:ln/>
        </p:spPr>
      </p:sp>
      <p:sp>
        <p:nvSpPr>
          <p:cNvPr id="579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E452B46B-B84C-489E-8A72-098C2D8DE0EC}" type="slidenum">
              <a:rPr lang="en-US" altLang="en-US" sz="1200" smtClean="0">
                <a:solidFill>
                  <a:prstClr val="black"/>
                </a:solidFill>
              </a:rPr>
              <a:pPr eaLnBrk="1" hangingPunct="1">
                <a:defRPr/>
              </a:pPr>
              <a:t>54</a:t>
            </a:fld>
            <a:endParaRPr lang="en-US" altLang="en-US" sz="1200">
              <a:solidFill>
                <a:prstClr val="black"/>
              </a:solidFill>
            </a:endParaRPr>
          </a:p>
        </p:txBody>
      </p:sp>
      <p:sp>
        <p:nvSpPr>
          <p:cNvPr id="580611" name="Rectangle 2"/>
          <p:cNvSpPr>
            <a:spLocks noGrp="1" noRot="1" noChangeAspect="1" noChangeArrowheads="1" noTextEdit="1"/>
          </p:cNvSpPr>
          <p:nvPr>
            <p:ph type="sldImg"/>
          </p:nvPr>
        </p:nvSpPr>
        <p:spPr>
          <a:ln/>
        </p:spPr>
      </p:sp>
      <p:sp>
        <p:nvSpPr>
          <p:cNvPr id="580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A1BDC4DA-AA57-4DEE-AD39-A0D83CB12799}" type="slidenum">
              <a:rPr lang="en-US" altLang="en-US" sz="1200" smtClean="0">
                <a:solidFill>
                  <a:prstClr val="black"/>
                </a:solidFill>
              </a:rPr>
              <a:pPr eaLnBrk="1" hangingPunct="1">
                <a:defRPr/>
              </a:pPr>
              <a:t>55</a:t>
            </a:fld>
            <a:endParaRPr lang="en-US" altLang="en-US" sz="1200">
              <a:solidFill>
                <a:prstClr val="black"/>
              </a:solidFill>
            </a:endParaRPr>
          </a:p>
        </p:txBody>
      </p:sp>
      <p:sp>
        <p:nvSpPr>
          <p:cNvPr id="581635" name="Rectangle 2"/>
          <p:cNvSpPr>
            <a:spLocks noGrp="1" noRot="1" noChangeAspect="1" noChangeArrowheads="1" noTextEdit="1"/>
          </p:cNvSpPr>
          <p:nvPr>
            <p:ph type="sldImg"/>
          </p:nvPr>
        </p:nvSpPr>
        <p:spPr>
          <a:ln/>
        </p:spPr>
      </p:sp>
      <p:sp>
        <p:nvSpPr>
          <p:cNvPr id="581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BD87AEF-88D9-4AF0-80B6-A88E7440EBB3}" type="slidenum">
              <a:rPr lang="en-US" altLang="en-US" sz="1200" smtClean="0">
                <a:solidFill>
                  <a:prstClr val="black"/>
                </a:solidFill>
              </a:rPr>
              <a:pPr eaLnBrk="1" hangingPunct="1">
                <a:defRPr/>
              </a:pPr>
              <a:t>56</a:t>
            </a:fld>
            <a:endParaRPr lang="en-US" altLang="en-US" sz="1200">
              <a:solidFill>
                <a:prstClr val="black"/>
              </a:solidFill>
            </a:endParaRPr>
          </a:p>
        </p:txBody>
      </p:sp>
      <p:sp>
        <p:nvSpPr>
          <p:cNvPr id="582659" name="Rectangle 2"/>
          <p:cNvSpPr>
            <a:spLocks noGrp="1" noRot="1" noChangeAspect="1" noChangeArrowheads="1" noTextEdit="1"/>
          </p:cNvSpPr>
          <p:nvPr>
            <p:ph type="sldImg"/>
          </p:nvPr>
        </p:nvSpPr>
        <p:spPr>
          <a:ln/>
        </p:spPr>
      </p:sp>
      <p:sp>
        <p:nvSpPr>
          <p:cNvPr id="582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817D974-E334-4E59-8FBF-B344E7102615}" type="slidenum">
              <a:rPr lang="en-US" altLang="en-US" sz="1200" smtClean="0">
                <a:solidFill>
                  <a:prstClr val="black"/>
                </a:solidFill>
              </a:rPr>
              <a:pPr eaLnBrk="1" hangingPunct="1">
                <a:defRPr/>
              </a:pPr>
              <a:t>57</a:t>
            </a:fld>
            <a:endParaRPr lang="en-US" altLang="en-US" sz="1200">
              <a:solidFill>
                <a:prstClr val="black"/>
              </a:solidFill>
            </a:endParaRPr>
          </a:p>
        </p:txBody>
      </p:sp>
      <p:sp>
        <p:nvSpPr>
          <p:cNvPr id="583683" name="Rectangle 2"/>
          <p:cNvSpPr>
            <a:spLocks noGrp="1" noRot="1" noChangeAspect="1" noChangeArrowheads="1" noTextEdit="1"/>
          </p:cNvSpPr>
          <p:nvPr>
            <p:ph type="sldImg"/>
          </p:nvPr>
        </p:nvSpPr>
        <p:spPr>
          <a:ln/>
        </p:spPr>
      </p:sp>
      <p:sp>
        <p:nvSpPr>
          <p:cNvPr id="583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Slide Image Placeholder 1"/>
          <p:cNvSpPr>
            <a:spLocks noGrp="1" noRot="1" noChangeAspect="1" noTextEdit="1"/>
          </p:cNvSpPr>
          <p:nvPr>
            <p:ph type="sldImg"/>
          </p:nvPr>
        </p:nvSpPr>
        <p:spPr>
          <a:ln/>
        </p:spPr>
      </p:sp>
      <p:sp>
        <p:nvSpPr>
          <p:cNvPr id="550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634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159EDB4C-B6B0-4C5B-B1F0-E5CE0956E8C8}" type="slidenum">
              <a:rPr lang="en-US" altLang="en-US" sz="1200" smtClean="0">
                <a:solidFill>
                  <a:prstClr val="black"/>
                </a:solidFill>
              </a:rPr>
              <a:pPr eaLnBrk="1" hangingPunct="1">
                <a:defRPr/>
              </a:pPr>
              <a:t>4</a:t>
            </a:fld>
            <a:endParaRPr lang="en-US" altLang="en-US" sz="1200">
              <a:solidFill>
                <a:prstClr val="black"/>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A3B7296-1BCF-4FCA-9946-71AE722AB8BD}" type="slidenum">
              <a:rPr lang="en-US" altLang="en-US" sz="1200" smtClean="0">
                <a:solidFill>
                  <a:prstClr val="black"/>
                </a:solidFill>
              </a:rPr>
              <a:pPr eaLnBrk="1" hangingPunct="1">
                <a:defRPr/>
              </a:pPr>
              <a:t>58</a:t>
            </a:fld>
            <a:endParaRPr lang="en-US" altLang="en-US" sz="1200">
              <a:solidFill>
                <a:prstClr val="black"/>
              </a:solidFill>
            </a:endParaRPr>
          </a:p>
        </p:txBody>
      </p:sp>
      <p:sp>
        <p:nvSpPr>
          <p:cNvPr id="584707" name="Rectangle 2"/>
          <p:cNvSpPr>
            <a:spLocks noGrp="1" noRot="1" noChangeAspect="1" noChangeArrowheads="1" noTextEdit="1"/>
          </p:cNvSpPr>
          <p:nvPr>
            <p:ph type="sldImg"/>
          </p:nvPr>
        </p:nvSpPr>
        <p:spPr>
          <a:ln/>
        </p:spPr>
      </p:sp>
      <p:sp>
        <p:nvSpPr>
          <p:cNvPr id="584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1D611040-D829-40AB-877D-6CC3537C5364}" type="slidenum">
              <a:rPr lang="en-US" altLang="en-US" sz="1200" smtClean="0">
                <a:solidFill>
                  <a:prstClr val="black"/>
                </a:solidFill>
              </a:rPr>
              <a:pPr eaLnBrk="1" hangingPunct="1">
                <a:defRPr/>
              </a:pPr>
              <a:t>59</a:t>
            </a:fld>
            <a:endParaRPr lang="en-US" altLang="en-US" sz="1200">
              <a:solidFill>
                <a:prstClr val="black"/>
              </a:solidFill>
            </a:endParaRPr>
          </a:p>
        </p:txBody>
      </p:sp>
      <p:sp>
        <p:nvSpPr>
          <p:cNvPr id="585731" name="Rectangle 2"/>
          <p:cNvSpPr>
            <a:spLocks noGrp="1" noRot="1" noChangeAspect="1" noChangeArrowheads="1" noTextEdit="1"/>
          </p:cNvSpPr>
          <p:nvPr>
            <p:ph type="sldImg"/>
          </p:nvPr>
        </p:nvSpPr>
        <p:spPr>
          <a:ln/>
        </p:spPr>
      </p:sp>
      <p:sp>
        <p:nvSpPr>
          <p:cNvPr id="585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5CBA24C-C2A3-461D-86B3-562217EB8DC9}" type="slidenum">
              <a:rPr lang="en-US" altLang="en-US" sz="1200" smtClean="0">
                <a:solidFill>
                  <a:prstClr val="black"/>
                </a:solidFill>
              </a:rPr>
              <a:pPr eaLnBrk="1" hangingPunct="1">
                <a:defRPr/>
              </a:pPr>
              <a:t>60</a:t>
            </a:fld>
            <a:endParaRPr lang="en-US" altLang="en-US" sz="1200">
              <a:solidFill>
                <a:prstClr val="black"/>
              </a:solidFill>
            </a:endParaRPr>
          </a:p>
        </p:txBody>
      </p:sp>
      <p:sp>
        <p:nvSpPr>
          <p:cNvPr id="587779" name="Rectangle 2"/>
          <p:cNvSpPr>
            <a:spLocks noGrp="1" noRot="1" noChangeAspect="1" noChangeArrowheads="1" noTextEdit="1"/>
          </p:cNvSpPr>
          <p:nvPr>
            <p:ph type="sldImg"/>
          </p:nvPr>
        </p:nvSpPr>
        <p:spPr>
          <a:ln/>
        </p:spPr>
      </p:sp>
      <p:sp>
        <p:nvSpPr>
          <p:cNvPr id="587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EE3DA1D4-5050-487F-8C16-8176EE0910DB}" type="slidenum">
              <a:rPr lang="en-US" altLang="en-US" sz="1200" smtClean="0">
                <a:solidFill>
                  <a:prstClr val="black"/>
                </a:solidFill>
              </a:rPr>
              <a:pPr eaLnBrk="1" hangingPunct="1">
                <a:defRPr/>
              </a:pPr>
              <a:t>61</a:t>
            </a:fld>
            <a:endParaRPr lang="en-US" altLang="en-US" sz="1200">
              <a:solidFill>
                <a:prstClr val="black"/>
              </a:solidFill>
            </a:endParaRPr>
          </a:p>
        </p:txBody>
      </p:sp>
      <p:sp>
        <p:nvSpPr>
          <p:cNvPr id="588803" name="Rectangle 2"/>
          <p:cNvSpPr>
            <a:spLocks noGrp="1" noRot="1" noChangeAspect="1" noChangeArrowheads="1" noTextEdit="1"/>
          </p:cNvSpPr>
          <p:nvPr>
            <p:ph type="sldImg"/>
          </p:nvPr>
        </p:nvSpPr>
        <p:spPr>
          <a:ln/>
        </p:spPr>
      </p:sp>
      <p:sp>
        <p:nvSpPr>
          <p:cNvPr id="588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EC5138AE-63B3-4661-93DE-FBBE584C9614}" type="slidenum">
              <a:rPr lang="en-US" altLang="en-US" sz="1200" smtClean="0">
                <a:solidFill>
                  <a:prstClr val="black"/>
                </a:solidFill>
              </a:rPr>
              <a:pPr eaLnBrk="1" hangingPunct="1">
                <a:defRPr/>
              </a:pPr>
              <a:t>62</a:t>
            </a:fld>
            <a:endParaRPr lang="en-US" altLang="en-US" sz="1200">
              <a:solidFill>
                <a:prstClr val="black"/>
              </a:solidFill>
            </a:endParaRPr>
          </a:p>
        </p:txBody>
      </p:sp>
      <p:sp>
        <p:nvSpPr>
          <p:cNvPr id="589827" name="Rectangle 2"/>
          <p:cNvSpPr>
            <a:spLocks noGrp="1" noRot="1" noChangeAspect="1" noChangeArrowheads="1" noTextEdit="1"/>
          </p:cNvSpPr>
          <p:nvPr>
            <p:ph type="sldImg"/>
          </p:nvPr>
        </p:nvSpPr>
        <p:spPr>
          <a:ln/>
        </p:spPr>
      </p:sp>
      <p:sp>
        <p:nvSpPr>
          <p:cNvPr id="589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D442726D-6A4D-410F-B380-10B5C0BC411E}" type="slidenum">
              <a:rPr lang="en-US" altLang="en-US" sz="1200" smtClean="0">
                <a:solidFill>
                  <a:prstClr val="black"/>
                </a:solidFill>
              </a:rPr>
              <a:pPr eaLnBrk="1" hangingPunct="1">
                <a:defRPr/>
              </a:pPr>
              <a:t>63</a:t>
            </a:fld>
            <a:endParaRPr lang="en-US" altLang="en-US" sz="1200">
              <a:solidFill>
                <a:prstClr val="black"/>
              </a:solidFill>
            </a:endParaRPr>
          </a:p>
        </p:txBody>
      </p:sp>
      <p:sp>
        <p:nvSpPr>
          <p:cNvPr id="590851" name="Rectangle 2"/>
          <p:cNvSpPr>
            <a:spLocks noGrp="1" noRot="1" noChangeAspect="1" noChangeArrowheads="1" noTextEdit="1"/>
          </p:cNvSpPr>
          <p:nvPr>
            <p:ph type="sldImg"/>
          </p:nvPr>
        </p:nvSpPr>
        <p:spPr>
          <a:ln/>
        </p:spPr>
      </p:sp>
      <p:sp>
        <p:nvSpPr>
          <p:cNvPr id="590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8D6A109E-CB9F-4BED-BCF8-EC1B0EB37911}" type="slidenum">
              <a:rPr lang="en-US" altLang="en-US" sz="1200" smtClean="0">
                <a:solidFill>
                  <a:prstClr val="black"/>
                </a:solidFill>
              </a:rPr>
              <a:pPr eaLnBrk="1" hangingPunct="1">
                <a:defRPr/>
              </a:pPr>
              <a:t>64</a:t>
            </a:fld>
            <a:endParaRPr lang="en-US" altLang="en-US" sz="1200">
              <a:solidFill>
                <a:prstClr val="black"/>
              </a:solidFill>
            </a:endParaRPr>
          </a:p>
        </p:txBody>
      </p:sp>
      <p:sp>
        <p:nvSpPr>
          <p:cNvPr id="591875" name="Rectangle 2"/>
          <p:cNvSpPr>
            <a:spLocks noGrp="1" noRot="1" noChangeAspect="1" noChangeArrowheads="1" noTextEdit="1"/>
          </p:cNvSpPr>
          <p:nvPr>
            <p:ph type="sldImg"/>
          </p:nvPr>
        </p:nvSpPr>
        <p:spPr>
          <a:ln/>
        </p:spPr>
      </p:sp>
      <p:sp>
        <p:nvSpPr>
          <p:cNvPr id="591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7C5D6CA6-A0F7-4077-9B82-49C8991E18C3}" type="slidenum">
              <a:rPr lang="en-US" altLang="en-US" sz="1200" smtClean="0">
                <a:solidFill>
                  <a:prstClr val="black"/>
                </a:solidFill>
              </a:rPr>
              <a:pPr eaLnBrk="1" hangingPunct="1">
                <a:defRPr/>
              </a:pPr>
              <a:t>65</a:t>
            </a:fld>
            <a:endParaRPr lang="en-US" altLang="en-US" sz="1200">
              <a:solidFill>
                <a:prstClr val="black"/>
              </a:solidFill>
            </a:endParaRPr>
          </a:p>
        </p:txBody>
      </p:sp>
      <p:sp>
        <p:nvSpPr>
          <p:cNvPr id="592899" name="Rectangle 2"/>
          <p:cNvSpPr>
            <a:spLocks noGrp="1" noRot="1" noChangeAspect="1" noChangeArrowheads="1" noTextEdit="1"/>
          </p:cNvSpPr>
          <p:nvPr>
            <p:ph type="sldImg"/>
          </p:nvPr>
        </p:nvSpPr>
        <p:spPr>
          <a:ln/>
        </p:spPr>
      </p:sp>
      <p:sp>
        <p:nvSpPr>
          <p:cNvPr id="592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062D09F-5F2F-4647-955A-60B8C5D925A4}" type="slidenum">
              <a:rPr lang="en-US" altLang="en-US" sz="1200" smtClean="0">
                <a:solidFill>
                  <a:prstClr val="black"/>
                </a:solidFill>
              </a:rPr>
              <a:pPr eaLnBrk="1" hangingPunct="1">
                <a:defRPr/>
              </a:pPr>
              <a:t>68</a:t>
            </a:fld>
            <a:endParaRPr lang="en-US" altLang="en-US" sz="1200">
              <a:solidFill>
                <a:prstClr val="black"/>
              </a:solidFill>
            </a:endParaRPr>
          </a:p>
        </p:txBody>
      </p:sp>
      <p:sp>
        <p:nvSpPr>
          <p:cNvPr id="593923" name="Rectangle 2"/>
          <p:cNvSpPr>
            <a:spLocks noGrp="1" noRot="1" noChangeAspect="1" noChangeArrowheads="1" noTextEdit="1"/>
          </p:cNvSpPr>
          <p:nvPr>
            <p:ph type="sldImg"/>
          </p:nvPr>
        </p:nvSpPr>
        <p:spPr>
          <a:ln/>
        </p:spPr>
      </p:sp>
      <p:sp>
        <p:nvSpPr>
          <p:cNvPr id="593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E755DDC1-A4DE-42ED-A297-AD148A113CAC}" type="slidenum">
              <a:rPr lang="en-US" altLang="en-US" sz="1200" smtClean="0">
                <a:solidFill>
                  <a:prstClr val="black"/>
                </a:solidFill>
              </a:rPr>
              <a:pPr eaLnBrk="1" hangingPunct="1">
                <a:defRPr/>
              </a:pPr>
              <a:t>71</a:t>
            </a:fld>
            <a:endParaRPr lang="en-US" altLang="en-US" sz="1200">
              <a:solidFill>
                <a:prstClr val="black"/>
              </a:solidFill>
            </a:endParaRPr>
          </a:p>
        </p:txBody>
      </p:sp>
      <p:sp>
        <p:nvSpPr>
          <p:cNvPr id="594947" name="Rectangle 2"/>
          <p:cNvSpPr>
            <a:spLocks noGrp="1" noRot="1" noChangeAspect="1" noChangeArrowheads="1" noTextEdit="1"/>
          </p:cNvSpPr>
          <p:nvPr>
            <p:ph type="sldImg"/>
          </p:nvPr>
        </p:nvSpPr>
        <p:spPr>
          <a:ln/>
        </p:spPr>
      </p:sp>
      <p:sp>
        <p:nvSpPr>
          <p:cNvPr id="594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Slide Image Placeholder 1"/>
          <p:cNvSpPr>
            <a:spLocks noGrp="1" noRot="1" noChangeAspect="1" noTextEdit="1"/>
          </p:cNvSpPr>
          <p:nvPr>
            <p:ph type="sldImg"/>
          </p:nvPr>
        </p:nvSpPr>
        <p:spPr>
          <a:ln/>
        </p:spPr>
      </p:sp>
      <p:sp>
        <p:nvSpPr>
          <p:cNvPr id="555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043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F529169-F9CA-41CA-BD99-AD42FDDE74E3}" type="slidenum">
              <a:rPr lang="en-US" altLang="en-US" sz="1200" smtClean="0">
                <a:solidFill>
                  <a:prstClr val="black"/>
                </a:solidFill>
              </a:rPr>
              <a:pPr eaLnBrk="1" hangingPunct="1">
                <a:defRPr/>
              </a:pPr>
              <a:t>5</a:t>
            </a:fld>
            <a:endParaRPr lang="en-US" altLang="en-US" sz="1200">
              <a:solidFill>
                <a:prstClr val="black"/>
              </a:solidFil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B24914F-2F0F-473B-B886-7854B988633B}" type="slidenum">
              <a:rPr lang="en-US" altLang="en-US" sz="1200" smtClean="0">
                <a:solidFill>
                  <a:prstClr val="black"/>
                </a:solidFill>
              </a:rPr>
              <a:pPr eaLnBrk="1" hangingPunct="1">
                <a:defRPr/>
              </a:pPr>
              <a:t>78</a:t>
            </a:fld>
            <a:endParaRPr lang="en-US" altLang="en-US" sz="1200">
              <a:solidFill>
                <a:prstClr val="black"/>
              </a:solidFill>
            </a:endParaRPr>
          </a:p>
        </p:txBody>
      </p:sp>
      <p:sp>
        <p:nvSpPr>
          <p:cNvPr id="595971" name="Rectangle 2"/>
          <p:cNvSpPr>
            <a:spLocks noGrp="1" noRot="1" noChangeAspect="1" noChangeArrowheads="1" noTextEdit="1"/>
          </p:cNvSpPr>
          <p:nvPr>
            <p:ph type="sldImg"/>
          </p:nvPr>
        </p:nvSpPr>
        <p:spPr>
          <a:ln/>
        </p:spPr>
      </p:sp>
      <p:sp>
        <p:nvSpPr>
          <p:cNvPr id="595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241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E3347538-C9E6-40C7-8AA9-6D7F8F88B97E}" type="slidenum">
              <a:rPr lang="en-US" altLang="en-US" sz="1200" smtClean="0">
                <a:solidFill>
                  <a:prstClr val="black"/>
                </a:solidFill>
              </a:rPr>
              <a:pPr eaLnBrk="1" hangingPunct="1">
                <a:defRPr/>
              </a:pPr>
              <a:t>81</a:t>
            </a:fld>
            <a:endParaRPr lang="en-US" altLang="en-US" sz="1200">
              <a:solidFill>
                <a:prstClr val="black"/>
              </a:solidFill>
            </a:endParaRPr>
          </a:p>
        </p:txBody>
      </p:sp>
      <p:sp>
        <p:nvSpPr>
          <p:cNvPr id="596995" name="Rectangle 2"/>
          <p:cNvSpPr>
            <a:spLocks noGrp="1" noRot="1" noChangeAspect="1" noChangeArrowheads="1" noTextEdit="1"/>
          </p:cNvSpPr>
          <p:nvPr>
            <p:ph type="sldImg"/>
          </p:nvPr>
        </p:nvSpPr>
        <p:spPr>
          <a:ln/>
        </p:spPr>
      </p:sp>
      <p:sp>
        <p:nvSpPr>
          <p:cNvPr id="596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9D29D0C5-5AE5-408C-8C11-07D4493907DB}" type="slidenum">
              <a:rPr lang="en-US" altLang="en-US" sz="1200" smtClean="0">
                <a:solidFill>
                  <a:prstClr val="black"/>
                </a:solidFill>
              </a:rPr>
              <a:pPr eaLnBrk="1" hangingPunct="1">
                <a:defRPr/>
              </a:pPr>
              <a:t>84</a:t>
            </a:fld>
            <a:endParaRPr lang="en-US" altLang="en-US" sz="1200">
              <a:solidFill>
                <a:prstClr val="black"/>
              </a:solidFill>
            </a:endParaRPr>
          </a:p>
        </p:txBody>
      </p:sp>
      <p:sp>
        <p:nvSpPr>
          <p:cNvPr id="598019" name="Rectangle 2"/>
          <p:cNvSpPr>
            <a:spLocks noGrp="1" noRot="1" noChangeAspect="1" noChangeArrowheads="1" noTextEdit="1"/>
          </p:cNvSpPr>
          <p:nvPr>
            <p:ph type="sldImg"/>
          </p:nvPr>
        </p:nvSpPr>
        <p:spPr>
          <a:ln/>
        </p:spPr>
      </p:sp>
      <p:sp>
        <p:nvSpPr>
          <p:cNvPr id="598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9D46F9A2-BD9C-4ABA-AD49-984AC5E9E48B}" type="slidenum">
              <a:rPr lang="en-US" altLang="en-US" sz="1200" smtClean="0">
                <a:solidFill>
                  <a:prstClr val="black"/>
                </a:solidFill>
              </a:rPr>
              <a:pPr eaLnBrk="1" hangingPunct="1">
                <a:defRPr/>
              </a:pPr>
              <a:t>87</a:t>
            </a:fld>
            <a:endParaRPr lang="en-US" altLang="en-US" sz="1200">
              <a:solidFill>
                <a:prstClr val="black"/>
              </a:solidFill>
            </a:endParaRPr>
          </a:p>
        </p:txBody>
      </p:sp>
      <p:sp>
        <p:nvSpPr>
          <p:cNvPr id="599043" name="Rectangle 2"/>
          <p:cNvSpPr>
            <a:spLocks noGrp="1" noRot="1" noChangeAspect="1" noChangeArrowheads="1" noTextEdit="1"/>
          </p:cNvSpPr>
          <p:nvPr>
            <p:ph type="sldImg"/>
          </p:nvPr>
        </p:nvSpPr>
        <p:spPr>
          <a:ln/>
        </p:spPr>
      </p:sp>
      <p:sp>
        <p:nvSpPr>
          <p:cNvPr id="599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14FA9D4-EBB3-4938-9D56-B02054AD6E81}" type="slidenum">
              <a:rPr lang="en-US" altLang="en-US" sz="1200" smtClean="0">
                <a:solidFill>
                  <a:prstClr val="black"/>
                </a:solidFill>
              </a:rPr>
              <a:pPr eaLnBrk="1" hangingPunct="1">
                <a:defRPr/>
              </a:pPr>
              <a:t>113</a:t>
            </a:fld>
            <a:endParaRPr lang="en-US" altLang="en-US" sz="1200">
              <a:solidFill>
                <a:prstClr val="black"/>
              </a:solidFill>
            </a:endParaRPr>
          </a:p>
        </p:txBody>
      </p:sp>
      <p:sp>
        <p:nvSpPr>
          <p:cNvPr id="600067" name="Rectangle 2"/>
          <p:cNvSpPr>
            <a:spLocks noGrp="1" noRot="1" noChangeAspect="1" noChangeArrowheads="1" noTextEdit="1"/>
          </p:cNvSpPr>
          <p:nvPr>
            <p:ph type="sldImg"/>
          </p:nvPr>
        </p:nvSpPr>
        <p:spPr>
          <a:ln/>
        </p:spPr>
      </p:sp>
      <p:sp>
        <p:nvSpPr>
          <p:cNvPr id="600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42CF76D-74A8-4490-9882-500C4B697DBD}" type="slidenum">
              <a:rPr lang="en-US" altLang="en-US" sz="1200" smtClean="0">
                <a:solidFill>
                  <a:prstClr val="black"/>
                </a:solidFill>
              </a:rPr>
              <a:pPr eaLnBrk="1" hangingPunct="1">
                <a:defRPr/>
              </a:pPr>
              <a:t>114</a:t>
            </a:fld>
            <a:endParaRPr lang="en-US" altLang="en-US" sz="1200">
              <a:solidFill>
                <a:prstClr val="black"/>
              </a:solidFill>
            </a:endParaRPr>
          </a:p>
        </p:txBody>
      </p:sp>
      <p:sp>
        <p:nvSpPr>
          <p:cNvPr id="601091" name="Rectangle 2"/>
          <p:cNvSpPr>
            <a:spLocks noGrp="1" noRot="1" noChangeAspect="1" noChangeArrowheads="1" noTextEdit="1"/>
          </p:cNvSpPr>
          <p:nvPr>
            <p:ph type="sldImg"/>
          </p:nvPr>
        </p:nvSpPr>
        <p:spPr>
          <a:ln/>
        </p:spPr>
      </p:sp>
      <p:sp>
        <p:nvSpPr>
          <p:cNvPr id="601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A32E95F-E0F2-4225-91FA-1B7D0E8049F0}" type="slidenum">
              <a:rPr lang="en-US" altLang="en-US" sz="1200" smtClean="0">
                <a:solidFill>
                  <a:prstClr val="black"/>
                </a:solidFill>
              </a:rPr>
              <a:pPr eaLnBrk="1" hangingPunct="1">
                <a:defRPr/>
              </a:pPr>
              <a:t>115</a:t>
            </a:fld>
            <a:endParaRPr lang="en-US" altLang="en-US" sz="1200">
              <a:solidFill>
                <a:prstClr val="black"/>
              </a:solidFill>
            </a:endParaRPr>
          </a:p>
        </p:txBody>
      </p:sp>
      <p:sp>
        <p:nvSpPr>
          <p:cNvPr id="602115" name="Rectangle 2"/>
          <p:cNvSpPr>
            <a:spLocks noGrp="1" noRot="1" noChangeAspect="1" noChangeArrowheads="1" noTextEdit="1"/>
          </p:cNvSpPr>
          <p:nvPr>
            <p:ph type="sldImg"/>
          </p:nvPr>
        </p:nvSpPr>
        <p:spPr>
          <a:ln/>
        </p:spPr>
      </p:sp>
      <p:sp>
        <p:nvSpPr>
          <p:cNvPr id="602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5E073AA5-2BF0-4A80-A4D7-E5DE344E7785}" type="slidenum">
              <a:rPr lang="en-US" altLang="en-US" sz="1200" smtClean="0">
                <a:solidFill>
                  <a:prstClr val="black"/>
                </a:solidFill>
              </a:rPr>
              <a:pPr eaLnBrk="1" hangingPunct="1">
                <a:defRPr/>
              </a:pPr>
              <a:t>116</a:t>
            </a:fld>
            <a:endParaRPr lang="en-US" altLang="en-US" sz="1200">
              <a:solidFill>
                <a:prstClr val="black"/>
              </a:solidFill>
            </a:endParaRPr>
          </a:p>
        </p:txBody>
      </p:sp>
      <p:sp>
        <p:nvSpPr>
          <p:cNvPr id="603139" name="Rectangle 2"/>
          <p:cNvSpPr>
            <a:spLocks noGrp="1" noRot="1" noChangeAspect="1" noChangeArrowheads="1" noTextEdit="1"/>
          </p:cNvSpPr>
          <p:nvPr>
            <p:ph type="sldImg"/>
          </p:nvPr>
        </p:nvSpPr>
        <p:spPr>
          <a:ln/>
        </p:spPr>
      </p:sp>
      <p:sp>
        <p:nvSpPr>
          <p:cNvPr id="603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8C77358-D6FC-4294-91C5-8989D0A459BB}" type="slidenum">
              <a:rPr lang="en-US" altLang="en-US" sz="1200" smtClean="0">
                <a:solidFill>
                  <a:prstClr val="black"/>
                </a:solidFill>
              </a:rPr>
              <a:pPr eaLnBrk="1" hangingPunct="1">
                <a:defRPr/>
              </a:pPr>
              <a:t>117</a:t>
            </a:fld>
            <a:endParaRPr lang="en-US" altLang="en-US" sz="1200">
              <a:solidFill>
                <a:prstClr val="black"/>
              </a:solidFill>
            </a:endParaRPr>
          </a:p>
        </p:txBody>
      </p:sp>
      <p:sp>
        <p:nvSpPr>
          <p:cNvPr id="604163" name="Rectangle 2"/>
          <p:cNvSpPr>
            <a:spLocks noGrp="1" noRot="1" noChangeAspect="1" noChangeArrowheads="1" noTextEdit="1"/>
          </p:cNvSpPr>
          <p:nvPr>
            <p:ph type="sldImg"/>
          </p:nvPr>
        </p:nvSpPr>
        <p:spPr>
          <a:ln/>
        </p:spPr>
      </p:sp>
      <p:sp>
        <p:nvSpPr>
          <p:cNvPr id="604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FB62F8DE-9419-4303-9148-6A3E0D92F40A}" type="slidenum">
              <a:rPr lang="en-US" altLang="en-US" sz="1200" smtClean="0">
                <a:solidFill>
                  <a:prstClr val="black"/>
                </a:solidFill>
              </a:rPr>
              <a:pPr eaLnBrk="1" hangingPunct="1">
                <a:defRPr/>
              </a:pPr>
              <a:t>118</a:t>
            </a:fld>
            <a:endParaRPr lang="en-US" altLang="en-US" sz="1200">
              <a:solidFill>
                <a:prstClr val="black"/>
              </a:solidFill>
            </a:endParaRPr>
          </a:p>
        </p:txBody>
      </p:sp>
      <p:sp>
        <p:nvSpPr>
          <p:cNvPr id="605187" name="Rectangle 2"/>
          <p:cNvSpPr>
            <a:spLocks noGrp="1" noRot="1" noChangeAspect="1" noChangeArrowheads="1" noTextEdit="1"/>
          </p:cNvSpPr>
          <p:nvPr>
            <p:ph type="sldImg"/>
          </p:nvPr>
        </p:nvSpPr>
        <p:spPr>
          <a:ln/>
        </p:spPr>
      </p:sp>
      <p:sp>
        <p:nvSpPr>
          <p:cNvPr id="605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FDC3259B-3389-4C8A-A6C5-9A3D4D764FA9}" type="slidenum">
              <a:rPr lang="en-US" altLang="en-US" sz="1200" smtClean="0">
                <a:solidFill>
                  <a:prstClr val="black"/>
                </a:solidFill>
              </a:rPr>
              <a:pPr eaLnBrk="1" hangingPunct="1">
                <a:defRPr/>
              </a:pPr>
              <a:t>7</a:t>
            </a:fld>
            <a:endParaRPr lang="en-US" altLang="en-US" sz="1200">
              <a:solidFill>
                <a:prstClr val="black"/>
              </a:solidFill>
            </a:endParaRPr>
          </a:p>
        </p:txBody>
      </p:sp>
      <p:sp>
        <p:nvSpPr>
          <p:cNvPr id="561155" name="Rectangle 2"/>
          <p:cNvSpPr>
            <a:spLocks noGrp="1" noRot="1" noChangeAspect="1" noChangeArrowheads="1" noTextEdit="1"/>
          </p:cNvSpPr>
          <p:nvPr>
            <p:ph type="sldImg"/>
          </p:nvPr>
        </p:nvSpPr>
        <p:spPr>
          <a:ln/>
        </p:spPr>
      </p:sp>
      <p:sp>
        <p:nvSpPr>
          <p:cNvPr id="561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34958FB5-5980-447E-AA6D-8D8C4578713D}" type="slidenum">
              <a:rPr lang="en-US" altLang="en-US" sz="1200" smtClean="0">
                <a:solidFill>
                  <a:prstClr val="black"/>
                </a:solidFill>
              </a:rPr>
              <a:pPr eaLnBrk="1" hangingPunct="1">
                <a:defRPr/>
              </a:pPr>
              <a:t>119</a:t>
            </a:fld>
            <a:endParaRPr lang="en-US" altLang="en-US" sz="1200">
              <a:solidFill>
                <a:prstClr val="black"/>
              </a:solidFill>
            </a:endParaRPr>
          </a:p>
        </p:txBody>
      </p:sp>
      <p:sp>
        <p:nvSpPr>
          <p:cNvPr id="606211" name="Rectangle 2"/>
          <p:cNvSpPr>
            <a:spLocks noGrp="1" noRot="1" noChangeAspect="1" noChangeArrowheads="1" noTextEdit="1"/>
          </p:cNvSpPr>
          <p:nvPr>
            <p:ph type="sldImg"/>
          </p:nvPr>
        </p:nvSpPr>
        <p:spPr>
          <a:ln/>
        </p:spPr>
      </p:sp>
      <p:sp>
        <p:nvSpPr>
          <p:cNvPr id="606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E59DEEA-BB84-42DE-85B6-101B4129549A}" type="slidenum">
              <a:rPr lang="en-US" altLang="en-US" sz="1200" smtClean="0">
                <a:solidFill>
                  <a:prstClr val="black"/>
                </a:solidFill>
              </a:rPr>
              <a:pPr eaLnBrk="1" hangingPunct="1">
                <a:defRPr/>
              </a:pPr>
              <a:t>120</a:t>
            </a:fld>
            <a:endParaRPr lang="en-US" altLang="en-US" sz="1200">
              <a:solidFill>
                <a:prstClr val="black"/>
              </a:solidFill>
            </a:endParaRPr>
          </a:p>
        </p:txBody>
      </p:sp>
      <p:sp>
        <p:nvSpPr>
          <p:cNvPr id="607235" name="Rectangle 2"/>
          <p:cNvSpPr>
            <a:spLocks noGrp="1" noRot="1" noChangeAspect="1" noChangeArrowheads="1" noTextEdit="1"/>
          </p:cNvSpPr>
          <p:nvPr>
            <p:ph type="sldImg"/>
          </p:nvPr>
        </p:nvSpPr>
        <p:spPr>
          <a:ln/>
        </p:spPr>
      </p:sp>
      <p:sp>
        <p:nvSpPr>
          <p:cNvPr id="607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C3690C46-7B83-4509-BEB5-20DB5AB6D2B3}" type="slidenum">
              <a:rPr lang="en-US" altLang="en-US" sz="1200" smtClean="0">
                <a:solidFill>
                  <a:prstClr val="black"/>
                </a:solidFill>
              </a:rPr>
              <a:pPr eaLnBrk="1" hangingPunct="1">
                <a:defRPr/>
              </a:pPr>
              <a:t>121</a:t>
            </a:fld>
            <a:endParaRPr lang="en-US" altLang="en-US" sz="1200">
              <a:solidFill>
                <a:prstClr val="black"/>
              </a:solidFill>
            </a:endParaRPr>
          </a:p>
        </p:txBody>
      </p:sp>
      <p:sp>
        <p:nvSpPr>
          <p:cNvPr id="608259" name="Rectangle 2"/>
          <p:cNvSpPr>
            <a:spLocks noGrp="1" noRot="1" noChangeAspect="1" noChangeArrowheads="1" noTextEdit="1"/>
          </p:cNvSpPr>
          <p:nvPr>
            <p:ph type="sldImg"/>
          </p:nvPr>
        </p:nvSpPr>
        <p:spPr>
          <a:ln/>
        </p:spPr>
      </p:sp>
      <p:sp>
        <p:nvSpPr>
          <p:cNvPr id="608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7C6E60D4-08E3-497E-BD88-F78427814198}" type="slidenum">
              <a:rPr lang="en-US" altLang="en-US" sz="1200" smtClean="0">
                <a:solidFill>
                  <a:prstClr val="black"/>
                </a:solidFill>
              </a:rPr>
              <a:pPr eaLnBrk="1" hangingPunct="1">
                <a:defRPr/>
              </a:pPr>
              <a:t>122</a:t>
            </a:fld>
            <a:endParaRPr lang="en-US" altLang="en-US" sz="1200">
              <a:solidFill>
                <a:prstClr val="black"/>
              </a:solidFill>
            </a:endParaRPr>
          </a:p>
        </p:txBody>
      </p:sp>
      <p:sp>
        <p:nvSpPr>
          <p:cNvPr id="609283" name="Rectangle 2"/>
          <p:cNvSpPr>
            <a:spLocks noGrp="1" noRot="1" noChangeAspect="1" noChangeArrowheads="1" noTextEdit="1"/>
          </p:cNvSpPr>
          <p:nvPr>
            <p:ph type="sldImg"/>
          </p:nvPr>
        </p:nvSpPr>
        <p:spPr>
          <a:ln/>
        </p:spPr>
      </p:sp>
      <p:sp>
        <p:nvSpPr>
          <p:cNvPr id="609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8C78A4C8-73C8-4CA4-B0EB-401EFBD4D35E}" type="slidenum">
              <a:rPr lang="en-US" altLang="en-US" sz="1200" smtClean="0">
                <a:solidFill>
                  <a:prstClr val="black"/>
                </a:solidFill>
              </a:rPr>
              <a:pPr eaLnBrk="1" hangingPunct="1">
                <a:defRPr/>
              </a:pPr>
              <a:t>123</a:t>
            </a:fld>
            <a:endParaRPr lang="en-US" altLang="en-US" sz="1200">
              <a:solidFill>
                <a:prstClr val="black"/>
              </a:solidFill>
            </a:endParaRPr>
          </a:p>
        </p:txBody>
      </p:sp>
      <p:sp>
        <p:nvSpPr>
          <p:cNvPr id="610307" name="Rectangle 2"/>
          <p:cNvSpPr>
            <a:spLocks noGrp="1" noRot="1" noChangeAspect="1" noChangeArrowheads="1" noTextEdit="1"/>
          </p:cNvSpPr>
          <p:nvPr>
            <p:ph type="sldImg"/>
          </p:nvPr>
        </p:nvSpPr>
        <p:spPr>
          <a:ln/>
        </p:spPr>
      </p:sp>
      <p:sp>
        <p:nvSpPr>
          <p:cNvPr id="610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60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78C112D1-13B7-4A9D-9554-C07B39640531}" type="slidenum">
              <a:rPr lang="en-US" altLang="en-US" sz="1200" smtClean="0">
                <a:solidFill>
                  <a:prstClr val="black"/>
                </a:solidFill>
              </a:rPr>
              <a:pPr eaLnBrk="1" hangingPunct="1">
                <a:defRPr/>
              </a:pPr>
              <a:t>8</a:t>
            </a:fld>
            <a:endParaRPr lang="en-US" altLang="en-US" sz="1200">
              <a:solidFill>
                <a:prstClr val="black"/>
              </a:solidFill>
            </a:endParaRPr>
          </a:p>
        </p:txBody>
      </p:sp>
      <p:sp>
        <p:nvSpPr>
          <p:cNvPr id="562179" name="Rectangle 2"/>
          <p:cNvSpPr>
            <a:spLocks noGrp="1" noRot="1" noChangeAspect="1" noChangeArrowheads="1" noTextEdit="1"/>
          </p:cNvSpPr>
          <p:nvPr>
            <p:ph type="sldImg"/>
          </p:nvPr>
        </p:nvSpPr>
        <p:spPr>
          <a:ln/>
        </p:spPr>
      </p:sp>
      <p:sp>
        <p:nvSpPr>
          <p:cNvPr id="562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6"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07C1D2DC-66C7-4BC4-834A-93476B5EC62E}" type="slidenum">
              <a:rPr lang="en-US" altLang="en-US" sz="1200" smtClean="0">
                <a:solidFill>
                  <a:prstClr val="black"/>
                </a:solidFill>
              </a:rPr>
              <a:pPr eaLnBrk="1" hangingPunct="1">
                <a:defRPr/>
              </a:pPr>
              <a:t>9</a:t>
            </a:fld>
            <a:endParaRPr lang="en-US" altLang="en-US" sz="1200">
              <a:solidFill>
                <a:prstClr val="black"/>
              </a:solidFill>
            </a:endParaRPr>
          </a:p>
        </p:txBody>
      </p:sp>
      <p:sp>
        <p:nvSpPr>
          <p:cNvPr id="563203" name="Rectangle 2"/>
          <p:cNvSpPr>
            <a:spLocks noGrp="1" noRot="1" noChangeAspect="1" noChangeArrowheads="1" noTextEdit="1"/>
          </p:cNvSpPr>
          <p:nvPr>
            <p:ph type="sldImg"/>
          </p:nvPr>
        </p:nvSpPr>
        <p:spPr>
          <a:ln/>
        </p:spPr>
      </p:sp>
      <p:sp>
        <p:nvSpPr>
          <p:cNvPr id="563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65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030105DF-7304-4540-BC2E-CDB5FC26EA29}" type="slidenum">
              <a:rPr lang="en-US" altLang="en-US" sz="1200" smtClean="0">
                <a:solidFill>
                  <a:prstClr val="black"/>
                </a:solidFill>
              </a:rPr>
              <a:pPr eaLnBrk="1" hangingPunct="1">
                <a:defRPr/>
              </a:pPr>
              <a:t>10</a:t>
            </a:fld>
            <a:endParaRPr lang="en-US" altLang="en-US" sz="1200">
              <a:solidFill>
                <a:prstClr val="black"/>
              </a:solidFill>
            </a:endParaRPr>
          </a:p>
        </p:txBody>
      </p:sp>
      <p:sp>
        <p:nvSpPr>
          <p:cNvPr id="564227" name="Rectangle 2"/>
          <p:cNvSpPr>
            <a:spLocks noGrp="1" noRot="1" noChangeAspect="1" noChangeArrowheads="1" noTextEdit="1"/>
          </p:cNvSpPr>
          <p:nvPr>
            <p:ph type="sldImg"/>
          </p:nvPr>
        </p:nvSpPr>
        <p:spPr>
          <a:ln/>
        </p:spPr>
      </p:sp>
      <p:sp>
        <p:nvSpPr>
          <p:cNvPr id="564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67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987968BF-7B5A-4384-99C0-6CB1B3214385}" type="slidenum">
              <a:rPr lang="en-US" altLang="en-US" sz="1200" smtClean="0">
                <a:solidFill>
                  <a:prstClr val="black"/>
                </a:solidFill>
              </a:rPr>
              <a:pPr eaLnBrk="1" hangingPunct="1">
                <a:defRPr/>
              </a:pPr>
              <a:t>11</a:t>
            </a:fld>
            <a:endParaRPr lang="en-US" altLang="en-US" sz="1200">
              <a:solidFill>
                <a:prstClr val="black"/>
              </a:solidFill>
            </a:endParaRPr>
          </a:p>
        </p:txBody>
      </p:sp>
      <p:sp>
        <p:nvSpPr>
          <p:cNvPr id="565251" name="Rectangle 2"/>
          <p:cNvSpPr>
            <a:spLocks noGrp="1" noRot="1" noChangeAspect="1" noChangeArrowheads="1" noTextEdit="1"/>
          </p:cNvSpPr>
          <p:nvPr>
            <p:ph type="sldImg"/>
          </p:nvPr>
        </p:nvSpPr>
        <p:spPr>
          <a:ln/>
        </p:spPr>
      </p:sp>
      <p:sp>
        <p:nvSpPr>
          <p:cNvPr id="565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51746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9329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4272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52504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7873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5737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85254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967587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010988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017355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05890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92018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285397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720954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207553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443226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394859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84757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515767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6884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38617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6962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142259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47423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58108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74211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8945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26643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51384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AFF1DA9-DD53-4AC0-B076-518D383E7F6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307C6C9-A076-4CF7-93CE-B87789AD3C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39A559D-3FA2-4167-B91E-AEB1C8EFDC5D}"/>
              </a:ext>
            </a:extLst>
          </p:cNvPr>
          <p:cNvSpPr>
            <a:spLocks noGrp="1" noChangeArrowheads="1"/>
          </p:cNvSpPr>
          <p:nvPr>
            <p:ph type="sldNum" sz="quarter" idx="12"/>
          </p:nvPr>
        </p:nvSpPr>
        <p:spPr>
          <a:ln/>
        </p:spPr>
        <p:txBody>
          <a:bodyPr/>
          <a:lstStyle>
            <a:lvl1pPr>
              <a:defRPr/>
            </a:lvl1pPr>
          </a:lstStyle>
          <a:p>
            <a:fld id="{94B7BCBF-AD83-47D7-989C-694D93B85CDD}" type="slidenum">
              <a:rPr lang="en-US" altLang="en-US"/>
              <a:pPr/>
              <a:t>‹#›</a:t>
            </a:fld>
            <a:endParaRPr lang="en-US" altLang="en-US"/>
          </a:p>
        </p:txBody>
      </p:sp>
    </p:spTree>
    <p:extLst>
      <p:ext uri="{BB962C8B-B14F-4D97-AF65-F5344CB8AC3E}">
        <p14:creationId xmlns:p14="http://schemas.microsoft.com/office/powerpoint/2010/main" val="5471243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5CCC2C7-9F8A-4895-8050-5DE81199C70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F9F4503-0E13-4D92-AA36-9C8EE1FB16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BAEF215-02CB-4ED8-A143-829CBACE66B2}"/>
              </a:ext>
            </a:extLst>
          </p:cNvPr>
          <p:cNvSpPr>
            <a:spLocks noGrp="1" noChangeArrowheads="1"/>
          </p:cNvSpPr>
          <p:nvPr>
            <p:ph type="sldNum" sz="quarter" idx="12"/>
          </p:nvPr>
        </p:nvSpPr>
        <p:spPr>
          <a:ln/>
        </p:spPr>
        <p:txBody>
          <a:bodyPr/>
          <a:lstStyle>
            <a:lvl1pPr>
              <a:defRPr/>
            </a:lvl1pPr>
          </a:lstStyle>
          <a:p>
            <a:fld id="{0C007932-AC5D-4EAF-BCD0-6AD8D957D955}" type="slidenum">
              <a:rPr lang="en-US" altLang="en-US"/>
              <a:pPr/>
              <a:t>‹#›</a:t>
            </a:fld>
            <a:endParaRPr lang="en-US" altLang="en-US"/>
          </a:p>
        </p:txBody>
      </p:sp>
    </p:spTree>
    <p:extLst>
      <p:ext uri="{BB962C8B-B14F-4D97-AF65-F5344CB8AC3E}">
        <p14:creationId xmlns:p14="http://schemas.microsoft.com/office/powerpoint/2010/main" val="40173307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82C3EF5-C4F2-4BD9-A2BB-FFB6E53BEEB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6649285-35A6-42AC-A6DF-3EF812E027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7EBA177-9F5C-42D6-AA07-C125A69E654D}"/>
              </a:ext>
            </a:extLst>
          </p:cNvPr>
          <p:cNvSpPr>
            <a:spLocks noGrp="1" noChangeArrowheads="1"/>
          </p:cNvSpPr>
          <p:nvPr>
            <p:ph type="sldNum" sz="quarter" idx="12"/>
          </p:nvPr>
        </p:nvSpPr>
        <p:spPr>
          <a:ln/>
        </p:spPr>
        <p:txBody>
          <a:bodyPr/>
          <a:lstStyle>
            <a:lvl1pPr>
              <a:defRPr/>
            </a:lvl1pPr>
          </a:lstStyle>
          <a:p>
            <a:fld id="{43CC74CA-94D0-4049-8F47-8F59EA39B643}" type="slidenum">
              <a:rPr lang="en-US" altLang="en-US"/>
              <a:pPr/>
              <a:t>‹#›</a:t>
            </a:fld>
            <a:endParaRPr lang="en-US" altLang="en-US"/>
          </a:p>
        </p:txBody>
      </p:sp>
    </p:spTree>
    <p:extLst>
      <p:ext uri="{BB962C8B-B14F-4D97-AF65-F5344CB8AC3E}">
        <p14:creationId xmlns:p14="http://schemas.microsoft.com/office/powerpoint/2010/main" val="22320157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70677A7-425E-4000-A740-0258691DF08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07BCC6B-8850-4FF9-9920-5386EDE7CE5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A15555D-6718-408E-A088-AC2881A49A33}"/>
              </a:ext>
            </a:extLst>
          </p:cNvPr>
          <p:cNvSpPr>
            <a:spLocks noGrp="1" noChangeArrowheads="1"/>
          </p:cNvSpPr>
          <p:nvPr>
            <p:ph type="sldNum" sz="quarter" idx="12"/>
          </p:nvPr>
        </p:nvSpPr>
        <p:spPr>
          <a:ln/>
        </p:spPr>
        <p:txBody>
          <a:bodyPr/>
          <a:lstStyle>
            <a:lvl1pPr>
              <a:defRPr/>
            </a:lvl1pPr>
          </a:lstStyle>
          <a:p>
            <a:fld id="{855ADDF7-E587-4873-A297-201286708A82}" type="slidenum">
              <a:rPr lang="en-US" altLang="en-US"/>
              <a:pPr/>
              <a:t>‹#›</a:t>
            </a:fld>
            <a:endParaRPr lang="en-US" altLang="en-US"/>
          </a:p>
        </p:txBody>
      </p:sp>
    </p:spTree>
    <p:extLst>
      <p:ext uri="{BB962C8B-B14F-4D97-AF65-F5344CB8AC3E}">
        <p14:creationId xmlns:p14="http://schemas.microsoft.com/office/powerpoint/2010/main" val="3558927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63111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2CC2BEFC-1FE7-4E37-99F2-C956111AC0A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FB225644-3950-4C8B-B9F4-8F23C98F99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E2EF8C0-91B7-4A74-BD8C-13E01DB21D2E}"/>
              </a:ext>
            </a:extLst>
          </p:cNvPr>
          <p:cNvSpPr>
            <a:spLocks noGrp="1" noChangeArrowheads="1"/>
          </p:cNvSpPr>
          <p:nvPr>
            <p:ph type="sldNum" sz="quarter" idx="12"/>
          </p:nvPr>
        </p:nvSpPr>
        <p:spPr>
          <a:ln/>
        </p:spPr>
        <p:txBody>
          <a:bodyPr/>
          <a:lstStyle>
            <a:lvl1pPr>
              <a:defRPr/>
            </a:lvl1pPr>
          </a:lstStyle>
          <a:p>
            <a:fld id="{A8EDD990-549A-4E92-A320-FE9DC0CA3557}" type="slidenum">
              <a:rPr lang="en-US" altLang="en-US"/>
              <a:pPr/>
              <a:t>‹#›</a:t>
            </a:fld>
            <a:endParaRPr lang="en-US" altLang="en-US"/>
          </a:p>
        </p:txBody>
      </p:sp>
    </p:spTree>
    <p:extLst>
      <p:ext uri="{BB962C8B-B14F-4D97-AF65-F5344CB8AC3E}">
        <p14:creationId xmlns:p14="http://schemas.microsoft.com/office/powerpoint/2010/main" val="37040574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CC0B38B-C804-4944-B104-103A9F6EBB5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50EAB965-2077-4DE9-9B37-7E00A2167CA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23255EA3-B217-4378-BF37-770826834FC2}"/>
              </a:ext>
            </a:extLst>
          </p:cNvPr>
          <p:cNvSpPr>
            <a:spLocks noGrp="1" noChangeArrowheads="1"/>
          </p:cNvSpPr>
          <p:nvPr>
            <p:ph type="sldNum" sz="quarter" idx="12"/>
          </p:nvPr>
        </p:nvSpPr>
        <p:spPr>
          <a:ln/>
        </p:spPr>
        <p:txBody>
          <a:bodyPr/>
          <a:lstStyle>
            <a:lvl1pPr>
              <a:defRPr/>
            </a:lvl1pPr>
          </a:lstStyle>
          <a:p>
            <a:fld id="{60CEA29C-4BD7-46B1-83FB-6C446ADB5FDB}" type="slidenum">
              <a:rPr lang="en-US" altLang="en-US"/>
              <a:pPr/>
              <a:t>‹#›</a:t>
            </a:fld>
            <a:endParaRPr lang="en-US" altLang="en-US"/>
          </a:p>
        </p:txBody>
      </p:sp>
    </p:spTree>
    <p:extLst>
      <p:ext uri="{BB962C8B-B14F-4D97-AF65-F5344CB8AC3E}">
        <p14:creationId xmlns:p14="http://schemas.microsoft.com/office/powerpoint/2010/main" val="22681925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1EBEACA-6991-4A64-B5C2-A8029F8730F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DAF104AB-D129-4B8F-AD88-072B2EFA08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455FF89B-609A-433C-9FE3-E627F7AAE645}"/>
              </a:ext>
            </a:extLst>
          </p:cNvPr>
          <p:cNvSpPr>
            <a:spLocks noGrp="1" noChangeArrowheads="1"/>
          </p:cNvSpPr>
          <p:nvPr>
            <p:ph type="sldNum" sz="quarter" idx="12"/>
          </p:nvPr>
        </p:nvSpPr>
        <p:spPr>
          <a:ln/>
        </p:spPr>
        <p:txBody>
          <a:bodyPr/>
          <a:lstStyle>
            <a:lvl1pPr>
              <a:defRPr/>
            </a:lvl1pPr>
          </a:lstStyle>
          <a:p>
            <a:fld id="{168616DC-61CF-4E5A-A4A3-1BA31EB71AE2}" type="slidenum">
              <a:rPr lang="en-US" altLang="en-US"/>
              <a:pPr/>
              <a:t>‹#›</a:t>
            </a:fld>
            <a:endParaRPr lang="en-US" altLang="en-US"/>
          </a:p>
        </p:txBody>
      </p:sp>
    </p:spTree>
    <p:extLst>
      <p:ext uri="{BB962C8B-B14F-4D97-AF65-F5344CB8AC3E}">
        <p14:creationId xmlns:p14="http://schemas.microsoft.com/office/powerpoint/2010/main" val="364111658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0E1326C-EF6F-437D-AFDF-31BF7CC2A7A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A465A3F-1852-44F3-8A28-99497E71111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74B9FCD-772A-42C1-B635-17A420CE16B5}"/>
              </a:ext>
            </a:extLst>
          </p:cNvPr>
          <p:cNvSpPr>
            <a:spLocks noGrp="1" noChangeArrowheads="1"/>
          </p:cNvSpPr>
          <p:nvPr>
            <p:ph type="sldNum" sz="quarter" idx="12"/>
          </p:nvPr>
        </p:nvSpPr>
        <p:spPr>
          <a:ln/>
        </p:spPr>
        <p:txBody>
          <a:bodyPr/>
          <a:lstStyle>
            <a:lvl1pPr>
              <a:defRPr/>
            </a:lvl1pPr>
          </a:lstStyle>
          <a:p>
            <a:fld id="{47CB2249-26A3-4E97-B03B-90CE64FA179B}" type="slidenum">
              <a:rPr lang="en-US" altLang="en-US"/>
              <a:pPr/>
              <a:t>‹#›</a:t>
            </a:fld>
            <a:endParaRPr lang="en-US" altLang="en-US"/>
          </a:p>
        </p:txBody>
      </p:sp>
    </p:spTree>
    <p:extLst>
      <p:ext uri="{BB962C8B-B14F-4D97-AF65-F5344CB8AC3E}">
        <p14:creationId xmlns:p14="http://schemas.microsoft.com/office/powerpoint/2010/main" val="41219615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0D82A47-7F18-4A3C-A7C8-168CB80AEE5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F8D350D-976D-4C10-A073-5FDD55D984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19C4731-CC00-4ECE-961E-0EE31C6A5AA2}"/>
              </a:ext>
            </a:extLst>
          </p:cNvPr>
          <p:cNvSpPr>
            <a:spLocks noGrp="1" noChangeArrowheads="1"/>
          </p:cNvSpPr>
          <p:nvPr>
            <p:ph type="sldNum" sz="quarter" idx="12"/>
          </p:nvPr>
        </p:nvSpPr>
        <p:spPr>
          <a:ln/>
        </p:spPr>
        <p:txBody>
          <a:bodyPr/>
          <a:lstStyle>
            <a:lvl1pPr>
              <a:defRPr/>
            </a:lvl1pPr>
          </a:lstStyle>
          <a:p>
            <a:fld id="{7499F0E5-DEAF-4FA9-A585-F14511C2DECA}" type="slidenum">
              <a:rPr lang="en-US" altLang="en-US"/>
              <a:pPr/>
              <a:t>‹#›</a:t>
            </a:fld>
            <a:endParaRPr lang="en-US" altLang="en-US"/>
          </a:p>
        </p:txBody>
      </p:sp>
    </p:spTree>
    <p:extLst>
      <p:ext uri="{BB962C8B-B14F-4D97-AF65-F5344CB8AC3E}">
        <p14:creationId xmlns:p14="http://schemas.microsoft.com/office/powerpoint/2010/main" val="23285727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2513A1E-E8B4-44C4-9A7D-E0A00616992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CCEFFAD-6F47-4D3B-8A97-1B2460E1F5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B4AF5DD-595C-47ED-A13C-9401602750C1}"/>
              </a:ext>
            </a:extLst>
          </p:cNvPr>
          <p:cNvSpPr>
            <a:spLocks noGrp="1" noChangeArrowheads="1"/>
          </p:cNvSpPr>
          <p:nvPr>
            <p:ph type="sldNum" sz="quarter" idx="12"/>
          </p:nvPr>
        </p:nvSpPr>
        <p:spPr>
          <a:ln/>
        </p:spPr>
        <p:txBody>
          <a:bodyPr/>
          <a:lstStyle>
            <a:lvl1pPr>
              <a:defRPr/>
            </a:lvl1pPr>
          </a:lstStyle>
          <a:p>
            <a:fld id="{0C897543-8CB3-48E7-B5AE-4946557591F6}" type="slidenum">
              <a:rPr lang="en-US" altLang="en-US"/>
              <a:pPr/>
              <a:t>‹#›</a:t>
            </a:fld>
            <a:endParaRPr lang="en-US" altLang="en-US"/>
          </a:p>
        </p:txBody>
      </p:sp>
    </p:spTree>
    <p:extLst>
      <p:ext uri="{BB962C8B-B14F-4D97-AF65-F5344CB8AC3E}">
        <p14:creationId xmlns:p14="http://schemas.microsoft.com/office/powerpoint/2010/main" val="17019589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A1D929F-738D-43E5-9FA7-B7DE11BFF25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00C2015-D204-4907-B26D-FBB385FA56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FF851BC-E05E-4E4C-B100-52B907DF0201}"/>
              </a:ext>
            </a:extLst>
          </p:cNvPr>
          <p:cNvSpPr>
            <a:spLocks noGrp="1" noChangeArrowheads="1"/>
          </p:cNvSpPr>
          <p:nvPr>
            <p:ph type="sldNum" sz="quarter" idx="12"/>
          </p:nvPr>
        </p:nvSpPr>
        <p:spPr>
          <a:ln/>
        </p:spPr>
        <p:txBody>
          <a:bodyPr/>
          <a:lstStyle>
            <a:lvl1pPr>
              <a:defRPr/>
            </a:lvl1pPr>
          </a:lstStyle>
          <a:p>
            <a:fld id="{947817B9-51A9-4113-B939-608288C797A0}" type="slidenum">
              <a:rPr lang="en-US" altLang="en-US"/>
              <a:pPr/>
              <a:t>‹#›</a:t>
            </a:fld>
            <a:endParaRPr lang="en-US" altLang="en-US"/>
          </a:p>
        </p:txBody>
      </p:sp>
    </p:spTree>
    <p:extLst>
      <p:ext uri="{BB962C8B-B14F-4D97-AF65-F5344CB8AC3E}">
        <p14:creationId xmlns:p14="http://schemas.microsoft.com/office/powerpoint/2010/main" val="110354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a:extLst>
              <a:ext uri="{FF2B5EF4-FFF2-40B4-BE49-F238E27FC236}">
                <a16:creationId xmlns:a16="http://schemas.microsoft.com/office/drawing/2014/main" id="{5B1EAF01-F6A0-4B4E-98DF-4D1C8BDCC89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D2CEEBD-E437-4286-809C-413BBAB357B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9FC536C-FFE7-48FB-A228-0E0F80820575}"/>
              </a:ext>
            </a:extLst>
          </p:cNvPr>
          <p:cNvSpPr>
            <a:spLocks noGrp="1" noChangeArrowheads="1"/>
          </p:cNvSpPr>
          <p:nvPr>
            <p:ph type="sldNum" sz="quarter" idx="12"/>
          </p:nvPr>
        </p:nvSpPr>
        <p:spPr>
          <a:ln/>
        </p:spPr>
        <p:txBody>
          <a:bodyPr/>
          <a:lstStyle>
            <a:lvl1pPr>
              <a:defRPr/>
            </a:lvl1pPr>
          </a:lstStyle>
          <a:p>
            <a:fld id="{DBAD51B6-DB0E-4556-9604-3A19CED5B2BF}" type="slidenum">
              <a:rPr lang="en-US" altLang="en-US"/>
              <a:pPr/>
              <a:t>‹#›</a:t>
            </a:fld>
            <a:endParaRPr lang="en-US" altLang="en-US"/>
          </a:p>
        </p:txBody>
      </p:sp>
    </p:spTree>
    <p:extLst>
      <p:ext uri="{BB962C8B-B14F-4D97-AF65-F5344CB8AC3E}">
        <p14:creationId xmlns:p14="http://schemas.microsoft.com/office/powerpoint/2010/main" val="40742781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B15E8A5-C64F-41D5-A59F-AE53B5A67FF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A6F958B-E919-4C79-858D-1EFE251248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B93EA6F-864F-4D4B-B9C5-E163B25E7A06}"/>
              </a:ext>
            </a:extLst>
          </p:cNvPr>
          <p:cNvSpPr>
            <a:spLocks noGrp="1" noChangeArrowheads="1"/>
          </p:cNvSpPr>
          <p:nvPr>
            <p:ph type="sldNum" sz="quarter" idx="12"/>
          </p:nvPr>
        </p:nvSpPr>
        <p:spPr>
          <a:ln/>
        </p:spPr>
        <p:txBody>
          <a:bodyPr/>
          <a:lstStyle>
            <a:lvl1pPr>
              <a:defRPr/>
            </a:lvl1pPr>
          </a:lstStyle>
          <a:p>
            <a:fld id="{73CA0CB4-9FFB-46A3-931C-2301694A202C}" type="slidenum">
              <a:rPr lang="en-US" altLang="en-US"/>
              <a:pPr/>
              <a:t>‹#›</a:t>
            </a:fld>
            <a:endParaRPr lang="en-US" altLang="en-US"/>
          </a:p>
        </p:txBody>
      </p:sp>
    </p:spTree>
    <p:extLst>
      <p:ext uri="{BB962C8B-B14F-4D97-AF65-F5344CB8AC3E}">
        <p14:creationId xmlns:p14="http://schemas.microsoft.com/office/powerpoint/2010/main" val="266358707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D46D4643-CC94-4B3D-8359-52879646A565}"/>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D4DBDC1A-3476-4944-9DFA-32A0DEF958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EE8C5530-5E06-4DAD-B768-9D45DF50BCB3}"/>
              </a:ext>
            </a:extLst>
          </p:cNvPr>
          <p:cNvSpPr>
            <a:spLocks noGrp="1" noChangeArrowheads="1"/>
          </p:cNvSpPr>
          <p:nvPr>
            <p:ph type="sldNum" sz="quarter" idx="12"/>
          </p:nvPr>
        </p:nvSpPr>
        <p:spPr>
          <a:ln/>
        </p:spPr>
        <p:txBody>
          <a:bodyPr/>
          <a:lstStyle>
            <a:lvl1pPr>
              <a:defRPr/>
            </a:lvl1pPr>
          </a:lstStyle>
          <a:p>
            <a:fld id="{BB4C1941-6A68-4DFC-B66D-97DC736F46F7}" type="slidenum">
              <a:rPr lang="en-US" altLang="en-US"/>
              <a:pPr/>
              <a:t>‹#›</a:t>
            </a:fld>
            <a:endParaRPr lang="en-US" altLang="en-US"/>
          </a:p>
        </p:txBody>
      </p:sp>
    </p:spTree>
    <p:extLst>
      <p:ext uri="{BB962C8B-B14F-4D97-AF65-F5344CB8AC3E}">
        <p14:creationId xmlns:p14="http://schemas.microsoft.com/office/powerpoint/2010/main" val="3484032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9264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21356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26442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01780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4249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theme" Target="../theme/theme4.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220975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408004524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7654F4-F1BD-40D9-B3F1-ACF847104ED2}" type="datetimeFigureOut">
              <a:rPr lang="en-US">
                <a:solidFill>
                  <a:prstClr val="black">
                    <a:tint val="75000"/>
                  </a:prstClr>
                </a:solidFill>
              </a:rPr>
              <a:pPr/>
              <a:t>5/17/2022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474CB4-FB59-4BD1-8E86-8A9E72B36D7F}"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546607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810406B-C118-4105-B69F-CB558EF53D3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805F88C-57AB-4806-AF3A-1634935661EF}"/>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D49CBC8-CDCB-4491-88F7-897ED9D12BDF}"/>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57266A7C-CA73-4CE4-83DA-7202FD7E7CB0}"/>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F09F906D-AC8D-4E5A-858D-583866EDC45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8D34951-EEA2-4F93-B165-793D96769AE4}" type="slidenum">
              <a:rPr lang="en-US" altLang="en-US"/>
              <a:pPr/>
              <a:t>‹#›</a:t>
            </a:fld>
            <a:endParaRPr lang="en-US" altLang="en-US"/>
          </a:p>
        </p:txBody>
      </p:sp>
    </p:spTree>
    <p:extLst>
      <p:ext uri="{BB962C8B-B14F-4D97-AF65-F5344CB8AC3E}">
        <p14:creationId xmlns:p14="http://schemas.microsoft.com/office/powerpoint/2010/main" val="2052320480"/>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4.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4.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11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11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121.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14.xml"/><Relationship Id="rId1" Type="http://schemas.openxmlformats.org/officeDocument/2006/relationships/vmlDrawing" Target="../drawings/vmlDrawing6.vml"/><Relationship Id="rId5" Type="http://schemas.openxmlformats.org/officeDocument/2006/relationships/image" Target="../media/image3.emf"/><Relationship Id="rId4" Type="http://schemas.openxmlformats.org/officeDocument/2006/relationships/oleObject" Target="../embeddings/oleObject6.bin"/></Relationships>
</file>

<file path=ppt/slides/_rels/slide122.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14.xml"/><Relationship Id="rId1" Type="http://schemas.openxmlformats.org/officeDocument/2006/relationships/vmlDrawing" Target="../drawings/vmlDrawing7.vml"/><Relationship Id="rId5" Type="http://schemas.openxmlformats.org/officeDocument/2006/relationships/image" Target="../media/image3.emf"/><Relationship Id="rId4" Type="http://schemas.openxmlformats.org/officeDocument/2006/relationships/oleObject" Target="../embeddings/oleObject7.bin"/></Relationships>
</file>

<file path=ppt/slides/_rels/slide123.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14.xml"/><Relationship Id="rId1" Type="http://schemas.openxmlformats.org/officeDocument/2006/relationships/vmlDrawing" Target="../drawings/vmlDrawing8.vml"/><Relationship Id="rId5" Type="http://schemas.openxmlformats.org/officeDocument/2006/relationships/image" Target="../media/image3.emf"/><Relationship Id="rId4" Type="http://schemas.openxmlformats.org/officeDocument/2006/relationships/oleObject" Target="../embeddings/oleObject8.bin"/></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4.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4.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7.xml"/><Relationship Id="rId1" Type="http://schemas.openxmlformats.org/officeDocument/2006/relationships/vmlDrawing" Target="../drawings/vmlDrawing4.vml"/><Relationship Id="rId6" Type="http://schemas.openxmlformats.org/officeDocument/2006/relationships/image" Target="../media/image5.gif"/><Relationship Id="rId5" Type="http://schemas.openxmlformats.org/officeDocument/2006/relationships/image" Target="../media/image4.emf"/><Relationship Id="rId4" Type="http://schemas.openxmlformats.org/officeDocument/2006/relationships/oleObject" Target="../embeddings/oleObject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7.xml"/><Relationship Id="rId1" Type="http://schemas.openxmlformats.org/officeDocument/2006/relationships/vmlDrawing" Target="../drawings/vmlDrawing5.v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990600" y="381000"/>
            <a:ext cx="7772400" cy="857250"/>
          </a:xfrm>
        </p:spPr>
        <p:txBody>
          <a:bodyPr/>
          <a:lstStyle/>
          <a:p>
            <a:r>
              <a:rPr lang="en-US" altLang="en-US"/>
              <a:t>Hi-Landers Ham Class</a:t>
            </a:r>
          </a:p>
        </p:txBody>
      </p:sp>
      <p:sp>
        <p:nvSpPr>
          <p:cNvPr id="2051" name="Subtitle 2"/>
          <p:cNvSpPr>
            <a:spLocks noGrp="1"/>
          </p:cNvSpPr>
          <p:nvPr>
            <p:ph type="subTitle" idx="1"/>
          </p:nvPr>
        </p:nvSpPr>
        <p:spPr>
          <a:xfrm>
            <a:off x="1143000" y="5410200"/>
            <a:ext cx="6400800" cy="1219200"/>
          </a:xfrm>
        </p:spPr>
        <p:txBody>
          <a:bodyPr/>
          <a:lstStyle/>
          <a:p>
            <a:r>
              <a:rPr lang="en-US" altLang="en-US"/>
              <a:t>Instructed by Rich Bugarin W6EC</a:t>
            </a:r>
          </a:p>
        </p:txBody>
      </p:sp>
      <p:pic>
        <p:nvPicPr>
          <p:cNvPr id="2052" name="Picture 2" descr="C:\Documents and Settings\Rich Bugarin\My Documents\Rich\4x4\Hi-Landers\Art\Hi-Landers Logo 90dp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066800"/>
            <a:ext cx="4271963" cy="423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5032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pPr eaLnBrk="1" hangingPunct="1"/>
            <a:r>
              <a:rPr lang="en-US" altLang="en-US">
                <a:solidFill>
                  <a:srgbClr val="0070C0"/>
                </a:solidFill>
              </a:rPr>
              <a:t>Ohms Law</a:t>
            </a:r>
          </a:p>
        </p:txBody>
      </p:sp>
      <p:sp>
        <p:nvSpPr>
          <p:cNvPr id="210947" name="Rectangle 3"/>
          <p:cNvSpPr>
            <a:spLocks noGrp="1" noChangeArrowheads="1"/>
          </p:cNvSpPr>
          <p:nvPr>
            <p:ph type="body" idx="1"/>
          </p:nvPr>
        </p:nvSpPr>
        <p:spPr/>
        <p:txBody>
          <a:bodyPr/>
          <a:lstStyle/>
          <a:p>
            <a:pPr eaLnBrk="1" hangingPunct="1">
              <a:lnSpc>
                <a:spcPct val="90000"/>
              </a:lnSpc>
            </a:pPr>
            <a:r>
              <a:rPr lang="en-US" altLang="en-US" sz="4400">
                <a:solidFill>
                  <a:srgbClr val="0070C0"/>
                </a:solidFill>
              </a:rPr>
              <a:t>To calculate Ohms when you know the Volt and Amp value.</a:t>
            </a:r>
          </a:p>
          <a:p>
            <a:pPr eaLnBrk="1" hangingPunct="1">
              <a:lnSpc>
                <a:spcPct val="90000"/>
              </a:lnSpc>
            </a:pPr>
            <a:endParaRPr lang="en-US" altLang="en-US" sz="4800"/>
          </a:p>
          <a:p>
            <a:pPr eaLnBrk="1" hangingPunct="1">
              <a:lnSpc>
                <a:spcPct val="90000"/>
              </a:lnSpc>
            </a:pPr>
            <a:r>
              <a:rPr lang="en-US" altLang="en-US" sz="4800">
                <a:solidFill>
                  <a:srgbClr val="0070C0"/>
                </a:solidFill>
              </a:rPr>
              <a:t>R = E </a:t>
            </a:r>
            <a:r>
              <a:rPr lang="en-US" altLang="en-US" sz="4800">
                <a:solidFill>
                  <a:srgbClr val="0070C0"/>
                </a:solidFill>
                <a:cs typeface="Arial" charset="0"/>
              </a:rPr>
              <a:t>÷</a:t>
            </a:r>
            <a:r>
              <a:rPr lang="en-US" altLang="en-US" sz="4800">
                <a:solidFill>
                  <a:srgbClr val="0070C0"/>
                </a:solidFill>
              </a:rPr>
              <a:t> I</a:t>
            </a:r>
          </a:p>
        </p:txBody>
      </p:sp>
    </p:spTree>
    <p:extLst>
      <p:ext uri="{BB962C8B-B14F-4D97-AF65-F5344CB8AC3E}">
        <p14:creationId xmlns:p14="http://schemas.microsoft.com/office/powerpoint/2010/main" val="146549317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Title 1"/>
          <p:cNvSpPr>
            <a:spLocks noGrp="1"/>
          </p:cNvSpPr>
          <p:nvPr>
            <p:ph type="title"/>
          </p:nvPr>
        </p:nvSpPr>
        <p:spPr/>
        <p:txBody>
          <a:bodyPr/>
          <a:lstStyle/>
          <a:p>
            <a:r>
              <a:rPr lang="en-US" altLang="en-US"/>
              <a:t>T5C01</a:t>
            </a:r>
          </a:p>
        </p:txBody>
      </p:sp>
      <p:sp>
        <p:nvSpPr>
          <p:cNvPr id="3" name="Content Placeholder 2"/>
          <p:cNvSpPr>
            <a:spLocks noGrp="1"/>
          </p:cNvSpPr>
          <p:nvPr>
            <p:ph idx="1"/>
          </p:nvPr>
        </p:nvSpPr>
        <p:spPr/>
        <p:txBody>
          <a:bodyPr/>
          <a:lstStyle/>
          <a:p>
            <a:pPr>
              <a:buFontTx/>
              <a:buNone/>
            </a:pPr>
            <a:r>
              <a:rPr lang="en-US" altLang="en-US" dirty="0"/>
              <a:t>What describes the ability to store energy in an electric field?</a:t>
            </a:r>
          </a:p>
          <a:p>
            <a:pPr>
              <a:buFontTx/>
              <a:buNone/>
            </a:pPr>
            <a:r>
              <a:rPr lang="en-US" altLang="en-US" dirty="0">
                <a:solidFill>
                  <a:schemeClr val="bg1">
                    <a:lumMod val="75000"/>
                  </a:schemeClr>
                </a:solidFill>
              </a:rPr>
              <a:t>A. Inductance</a:t>
            </a:r>
          </a:p>
          <a:p>
            <a:pPr>
              <a:buFontTx/>
              <a:buNone/>
            </a:pPr>
            <a:r>
              <a:rPr lang="en-US" altLang="en-US" dirty="0">
                <a:solidFill>
                  <a:schemeClr val="bg1">
                    <a:lumMod val="75000"/>
                  </a:schemeClr>
                </a:solidFill>
              </a:rPr>
              <a:t>B. Resistance</a:t>
            </a:r>
          </a:p>
          <a:p>
            <a:pPr>
              <a:buFontTx/>
              <a:buNone/>
            </a:pPr>
            <a:r>
              <a:rPr lang="en-US" altLang="en-US" dirty="0">
                <a:solidFill>
                  <a:schemeClr val="bg1">
                    <a:lumMod val="75000"/>
                  </a:schemeClr>
                </a:solidFill>
              </a:rPr>
              <a:t>C. Tolerance </a:t>
            </a:r>
          </a:p>
          <a:p>
            <a:pPr>
              <a:buFontTx/>
              <a:buNone/>
            </a:pPr>
            <a:r>
              <a:rPr lang="en-US" altLang="en-US" dirty="0"/>
              <a:t>D. Capacitance</a:t>
            </a:r>
          </a:p>
        </p:txBody>
      </p:sp>
      <p:grpSp>
        <p:nvGrpSpPr>
          <p:cNvPr id="8" name="Group 7"/>
          <p:cNvGrpSpPr>
            <a:grpSpLocks/>
          </p:cNvGrpSpPr>
          <p:nvPr/>
        </p:nvGrpSpPr>
        <p:grpSpPr bwMode="auto">
          <a:xfrm>
            <a:off x="5410200" y="4572000"/>
            <a:ext cx="1649413" cy="404813"/>
            <a:chOff x="3303588" y="3830637"/>
            <a:chExt cx="1649413" cy="404812"/>
          </a:xfrm>
        </p:grpSpPr>
        <p:sp>
          <p:nvSpPr>
            <p:cNvPr id="275461" name="Line 11"/>
            <p:cNvSpPr>
              <a:spLocks noChangeShapeType="1"/>
            </p:cNvSpPr>
            <p:nvPr/>
          </p:nvSpPr>
          <p:spPr bwMode="auto">
            <a:xfrm>
              <a:off x="4061016" y="3830637"/>
              <a:ext cx="0" cy="4048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sp>
          <p:nvSpPr>
            <p:cNvPr id="275462" name="Freeform 12"/>
            <p:cNvSpPr>
              <a:spLocks/>
            </p:cNvSpPr>
            <p:nvPr/>
          </p:nvSpPr>
          <p:spPr bwMode="auto">
            <a:xfrm>
              <a:off x="4217276" y="3844528"/>
              <a:ext cx="130217" cy="386953"/>
            </a:xfrm>
            <a:custGeom>
              <a:avLst/>
              <a:gdLst>
                <a:gd name="T0" fmla="*/ 2147483647 w 60"/>
                <a:gd name="T1" fmla="*/ 0 h 195"/>
                <a:gd name="T2" fmla="*/ 0 w 60"/>
                <a:gd name="T3" fmla="*/ 2147483647 h 195"/>
                <a:gd name="T4" fmla="*/ 2147483647 w 60"/>
                <a:gd name="T5" fmla="*/ 2147483647 h 195"/>
                <a:gd name="T6" fmla="*/ 0 60000 65536"/>
                <a:gd name="T7" fmla="*/ 0 60000 65536"/>
                <a:gd name="T8" fmla="*/ 0 60000 65536"/>
                <a:gd name="T9" fmla="*/ 0 w 60"/>
                <a:gd name="T10" fmla="*/ 0 h 195"/>
                <a:gd name="T11" fmla="*/ 60 w 60"/>
                <a:gd name="T12" fmla="*/ 195 h 195"/>
              </a:gdLst>
              <a:ahLst/>
              <a:cxnLst>
                <a:cxn ang="T6">
                  <a:pos x="T0" y="T1"/>
                </a:cxn>
                <a:cxn ang="T7">
                  <a:pos x="T2" y="T3"/>
                </a:cxn>
                <a:cxn ang="T8">
                  <a:pos x="T4" y="T5"/>
                </a:cxn>
              </a:cxnLst>
              <a:rect l="T9" t="T10" r="T11" b="T12"/>
              <a:pathLst>
                <a:path w="60" h="195">
                  <a:moveTo>
                    <a:pt x="60" y="0"/>
                  </a:moveTo>
                  <a:cubicBezTo>
                    <a:pt x="19" y="15"/>
                    <a:pt x="1" y="65"/>
                    <a:pt x="0" y="97"/>
                  </a:cubicBezTo>
                  <a:cubicBezTo>
                    <a:pt x="0" y="131"/>
                    <a:pt x="15" y="180"/>
                    <a:pt x="52" y="195"/>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sp>
          <p:nvSpPr>
            <p:cNvPr id="275463" name="Line 13"/>
            <p:cNvSpPr>
              <a:spLocks noChangeShapeType="1"/>
            </p:cNvSpPr>
            <p:nvPr/>
          </p:nvSpPr>
          <p:spPr bwMode="auto">
            <a:xfrm>
              <a:off x="4215106" y="4040980"/>
              <a:ext cx="73789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sp>
          <p:nvSpPr>
            <p:cNvPr id="275464" name="Line 14"/>
            <p:cNvSpPr>
              <a:spLocks noChangeShapeType="1"/>
            </p:cNvSpPr>
            <p:nvPr/>
          </p:nvSpPr>
          <p:spPr bwMode="auto">
            <a:xfrm>
              <a:off x="3303588" y="4040980"/>
              <a:ext cx="73789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pPr fontAlgn="base">
                <a:spcBef>
                  <a:spcPct val="0"/>
                </a:spcBef>
                <a:spcAft>
                  <a:spcPct val="0"/>
                </a:spcAft>
              </a:pPr>
              <a:endParaRPr lang="en-US" sz="2400">
                <a:solidFill>
                  <a:srgbClr val="000000"/>
                </a:solidFill>
                <a:cs typeface="Arial" charset="0"/>
              </a:endParaRPr>
            </a:p>
          </p:txBody>
        </p:sp>
      </p:grpSp>
    </p:spTree>
    <p:extLst>
      <p:ext uri="{BB962C8B-B14F-4D97-AF65-F5344CB8AC3E}">
        <p14:creationId xmlns:p14="http://schemas.microsoft.com/office/powerpoint/2010/main" val="5752737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Title 1"/>
          <p:cNvSpPr>
            <a:spLocks noGrp="1"/>
          </p:cNvSpPr>
          <p:nvPr>
            <p:ph type="title"/>
          </p:nvPr>
        </p:nvSpPr>
        <p:spPr/>
        <p:txBody>
          <a:bodyPr/>
          <a:lstStyle/>
          <a:p>
            <a:r>
              <a:rPr lang="en-US" altLang="en-US"/>
              <a:t>T5C02</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What is the unit of capacitance?</a:t>
            </a:r>
          </a:p>
          <a:p>
            <a:pPr>
              <a:buFontTx/>
              <a:buNone/>
            </a:pPr>
            <a:r>
              <a:rPr lang="en-US" altLang="en-US" dirty="0"/>
              <a:t>A. The farad</a:t>
            </a:r>
          </a:p>
          <a:p>
            <a:pPr>
              <a:buFontTx/>
              <a:buNone/>
            </a:pPr>
            <a:r>
              <a:rPr lang="en-US" altLang="en-US" dirty="0"/>
              <a:t>B. The ohm</a:t>
            </a:r>
          </a:p>
          <a:p>
            <a:pPr>
              <a:buFontTx/>
              <a:buNone/>
            </a:pPr>
            <a:r>
              <a:rPr lang="en-US" altLang="en-US" dirty="0"/>
              <a:t>C. The volt</a:t>
            </a:r>
          </a:p>
          <a:p>
            <a:pPr>
              <a:buFontTx/>
              <a:buNone/>
            </a:pPr>
            <a:r>
              <a:rPr lang="en-US" altLang="en-US" dirty="0"/>
              <a:t>D. The henry</a:t>
            </a:r>
          </a:p>
        </p:txBody>
      </p:sp>
    </p:spTree>
    <p:extLst>
      <p:ext uri="{BB962C8B-B14F-4D97-AF65-F5344CB8AC3E}">
        <p14:creationId xmlns:p14="http://schemas.microsoft.com/office/powerpoint/2010/main" val="375133917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Title 1"/>
          <p:cNvSpPr>
            <a:spLocks noGrp="1"/>
          </p:cNvSpPr>
          <p:nvPr>
            <p:ph type="title"/>
          </p:nvPr>
        </p:nvSpPr>
        <p:spPr/>
        <p:txBody>
          <a:bodyPr/>
          <a:lstStyle/>
          <a:p>
            <a:r>
              <a:rPr lang="en-US" altLang="en-US"/>
              <a:t>T5C02</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What is the unit of capacitance?</a:t>
            </a:r>
          </a:p>
          <a:p>
            <a:pPr>
              <a:buFontTx/>
              <a:buNone/>
            </a:pPr>
            <a:r>
              <a:rPr lang="en-US" altLang="en-US" dirty="0"/>
              <a:t>A. The farad</a:t>
            </a:r>
          </a:p>
          <a:p>
            <a:pPr>
              <a:buFontTx/>
              <a:buNone/>
            </a:pPr>
            <a:r>
              <a:rPr lang="en-US" altLang="en-US" dirty="0">
                <a:solidFill>
                  <a:schemeClr val="bg1">
                    <a:lumMod val="75000"/>
                  </a:schemeClr>
                </a:solidFill>
              </a:rPr>
              <a:t>B. The ohm</a:t>
            </a:r>
          </a:p>
          <a:p>
            <a:pPr>
              <a:buFontTx/>
              <a:buNone/>
            </a:pPr>
            <a:r>
              <a:rPr lang="en-US" altLang="en-US" dirty="0">
                <a:solidFill>
                  <a:schemeClr val="bg1">
                    <a:lumMod val="75000"/>
                  </a:schemeClr>
                </a:solidFill>
              </a:rPr>
              <a:t>C. The volt</a:t>
            </a:r>
          </a:p>
          <a:p>
            <a:pPr>
              <a:buFontTx/>
              <a:buNone/>
            </a:pPr>
            <a:r>
              <a:rPr lang="en-US" altLang="en-US" dirty="0">
                <a:solidFill>
                  <a:schemeClr val="bg1">
                    <a:lumMod val="75000"/>
                  </a:schemeClr>
                </a:solidFill>
              </a:rPr>
              <a:t>D. The henry</a:t>
            </a:r>
          </a:p>
        </p:txBody>
      </p:sp>
    </p:spTree>
    <p:extLst>
      <p:ext uri="{BB962C8B-B14F-4D97-AF65-F5344CB8AC3E}">
        <p14:creationId xmlns:p14="http://schemas.microsoft.com/office/powerpoint/2010/main" val="64197753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Title 1"/>
          <p:cNvSpPr>
            <a:spLocks noGrp="1"/>
          </p:cNvSpPr>
          <p:nvPr>
            <p:ph type="title"/>
          </p:nvPr>
        </p:nvSpPr>
        <p:spPr/>
        <p:txBody>
          <a:bodyPr/>
          <a:lstStyle/>
          <a:p>
            <a:r>
              <a:rPr lang="en-US" altLang="en-US"/>
              <a:t>T5C03</a:t>
            </a:r>
          </a:p>
        </p:txBody>
      </p:sp>
      <p:sp>
        <p:nvSpPr>
          <p:cNvPr id="3" name="Content Placeholder 2"/>
          <p:cNvSpPr>
            <a:spLocks noGrp="1"/>
          </p:cNvSpPr>
          <p:nvPr>
            <p:ph idx="1"/>
          </p:nvPr>
        </p:nvSpPr>
        <p:spPr/>
        <p:txBody>
          <a:bodyPr/>
          <a:lstStyle/>
          <a:p>
            <a:pPr>
              <a:buFontTx/>
              <a:buNone/>
            </a:pPr>
            <a:r>
              <a:rPr lang="en-US" altLang="en-US" dirty="0"/>
              <a:t>What describes the ability to store energy in a magnetic field?</a:t>
            </a:r>
          </a:p>
          <a:p>
            <a:pPr>
              <a:buFontTx/>
              <a:buNone/>
            </a:pPr>
            <a:r>
              <a:rPr lang="en-US" altLang="en-US" dirty="0"/>
              <a:t>A. Admittance</a:t>
            </a:r>
          </a:p>
          <a:p>
            <a:pPr>
              <a:buFontTx/>
              <a:buNone/>
            </a:pPr>
            <a:r>
              <a:rPr lang="en-US" altLang="en-US" dirty="0"/>
              <a:t>B. Capacitance</a:t>
            </a:r>
          </a:p>
          <a:p>
            <a:pPr>
              <a:buFontTx/>
              <a:buNone/>
            </a:pPr>
            <a:r>
              <a:rPr lang="en-US" altLang="en-US" dirty="0"/>
              <a:t>C. Resistance</a:t>
            </a:r>
          </a:p>
          <a:p>
            <a:pPr>
              <a:buFontTx/>
              <a:buNone/>
            </a:pPr>
            <a:r>
              <a:rPr lang="en-US" altLang="en-US" dirty="0"/>
              <a:t>D. Inductance</a:t>
            </a:r>
          </a:p>
        </p:txBody>
      </p:sp>
    </p:spTree>
    <p:extLst>
      <p:ext uri="{BB962C8B-B14F-4D97-AF65-F5344CB8AC3E}">
        <p14:creationId xmlns:p14="http://schemas.microsoft.com/office/powerpoint/2010/main" val="87193243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Title 1"/>
          <p:cNvSpPr>
            <a:spLocks noGrp="1"/>
          </p:cNvSpPr>
          <p:nvPr>
            <p:ph type="title"/>
          </p:nvPr>
        </p:nvSpPr>
        <p:spPr/>
        <p:txBody>
          <a:bodyPr/>
          <a:lstStyle/>
          <a:p>
            <a:r>
              <a:rPr lang="en-US" altLang="en-US"/>
              <a:t>T5C03</a:t>
            </a:r>
          </a:p>
        </p:txBody>
      </p:sp>
      <p:sp>
        <p:nvSpPr>
          <p:cNvPr id="3" name="Content Placeholder 2"/>
          <p:cNvSpPr>
            <a:spLocks noGrp="1"/>
          </p:cNvSpPr>
          <p:nvPr>
            <p:ph idx="1"/>
          </p:nvPr>
        </p:nvSpPr>
        <p:spPr/>
        <p:txBody>
          <a:bodyPr/>
          <a:lstStyle/>
          <a:p>
            <a:pPr>
              <a:buFontTx/>
              <a:buNone/>
            </a:pPr>
            <a:r>
              <a:rPr lang="en-US" altLang="en-US" dirty="0"/>
              <a:t>What describes the ability to store energy in a magnetic field?</a:t>
            </a:r>
          </a:p>
          <a:p>
            <a:pPr>
              <a:buFontTx/>
              <a:buNone/>
            </a:pPr>
            <a:r>
              <a:rPr lang="en-US" altLang="en-US" dirty="0">
                <a:solidFill>
                  <a:schemeClr val="bg1">
                    <a:lumMod val="75000"/>
                  </a:schemeClr>
                </a:solidFill>
              </a:rPr>
              <a:t>A. Admittance</a:t>
            </a:r>
          </a:p>
          <a:p>
            <a:pPr>
              <a:buFontTx/>
              <a:buNone/>
            </a:pPr>
            <a:r>
              <a:rPr lang="en-US" altLang="en-US" dirty="0">
                <a:solidFill>
                  <a:schemeClr val="bg1">
                    <a:lumMod val="75000"/>
                  </a:schemeClr>
                </a:solidFill>
              </a:rPr>
              <a:t>B. Capacitance</a:t>
            </a:r>
          </a:p>
          <a:p>
            <a:pPr>
              <a:buFontTx/>
              <a:buNone/>
            </a:pPr>
            <a:r>
              <a:rPr lang="en-US" altLang="en-US" dirty="0">
                <a:solidFill>
                  <a:schemeClr val="bg1">
                    <a:lumMod val="75000"/>
                  </a:schemeClr>
                </a:solidFill>
              </a:rPr>
              <a:t>C. Resistance</a:t>
            </a:r>
          </a:p>
          <a:p>
            <a:pPr>
              <a:buFontTx/>
              <a:buNone/>
            </a:pPr>
            <a:r>
              <a:rPr lang="en-US" altLang="en-US" dirty="0"/>
              <a:t>D. Inductance</a:t>
            </a:r>
          </a:p>
        </p:txBody>
      </p:sp>
      <p:grpSp>
        <p:nvGrpSpPr>
          <p:cNvPr id="10" name="Group 9"/>
          <p:cNvGrpSpPr>
            <a:grpSpLocks/>
          </p:cNvGrpSpPr>
          <p:nvPr/>
        </p:nvGrpSpPr>
        <p:grpSpPr bwMode="auto">
          <a:xfrm rot="-5400000">
            <a:off x="5273019" y="3952875"/>
            <a:ext cx="223838" cy="1614488"/>
            <a:chOff x="2443163" y="777875"/>
            <a:chExt cx="184150" cy="1614488"/>
          </a:xfrm>
        </p:grpSpPr>
        <p:sp>
          <p:nvSpPr>
            <p:cNvPr id="277509" name="Line 12"/>
            <p:cNvSpPr>
              <a:spLocks noChangeShapeType="1"/>
            </p:cNvSpPr>
            <p:nvPr/>
          </p:nvSpPr>
          <p:spPr bwMode="auto">
            <a:xfrm>
              <a:off x="2444750" y="777875"/>
              <a:ext cx="0" cy="4508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77510" name="Freeform 13"/>
            <p:cNvSpPr>
              <a:spLocks/>
            </p:cNvSpPr>
            <p:nvPr/>
          </p:nvSpPr>
          <p:spPr bwMode="auto">
            <a:xfrm>
              <a:off x="2457450" y="1208088"/>
              <a:ext cx="163512" cy="166688"/>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77511" name="Freeform 14"/>
            <p:cNvSpPr>
              <a:spLocks/>
            </p:cNvSpPr>
            <p:nvPr/>
          </p:nvSpPr>
          <p:spPr bwMode="auto">
            <a:xfrm>
              <a:off x="2465388" y="1377950"/>
              <a:ext cx="161925"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77512" name="Freeform 15"/>
            <p:cNvSpPr>
              <a:spLocks/>
            </p:cNvSpPr>
            <p:nvPr/>
          </p:nvSpPr>
          <p:spPr bwMode="auto">
            <a:xfrm>
              <a:off x="2460625" y="1546225"/>
              <a:ext cx="161925"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77513" name="Freeform 16"/>
            <p:cNvSpPr>
              <a:spLocks/>
            </p:cNvSpPr>
            <p:nvPr/>
          </p:nvSpPr>
          <p:spPr bwMode="auto">
            <a:xfrm>
              <a:off x="2457450" y="1709738"/>
              <a:ext cx="163512" cy="165100"/>
            </a:xfrm>
            <a:custGeom>
              <a:avLst/>
              <a:gdLst>
                <a:gd name="T0" fmla="*/ 0 w 72"/>
                <a:gd name="T1" fmla="*/ 0 h 81"/>
                <a:gd name="T2" fmla="*/ 0 w 72"/>
                <a:gd name="T3" fmla="*/ 2147483647 h 81"/>
                <a:gd name="T4" fmla="*/ 0 60000 65536"/>
                <a:gd name="T5" fmla="*/ 0 60000 65536"/>
                <a:gd name="T6" fmla="*/ 0 w 72"/>
                <a:gd name="T7" fmla="*/ 0 h 81"/>
                <a:gd name="T8" fmla="*/ 72 w 72"/>
                <a:gd name="T9" fmla="*/ 81 h 81"/>
              </a:gdLst>
              <a:ahLst/>
              <a:cxnLst>
                <a:cxn ang="T4">
                  <a:pos x="T0" y="T1"/>
                </a:cxn>
                <a:cxn ang="T5">
                  <a:pos x="T2" y="T3"/>
                </a:cxn>
              </a:cxnLst>
              <a:rect l="T6" t="T7" r="T8" b="T9"/>
              <a:pathLst>
                <a:path w="72" h="81">
                  <a:moveTo>
                    <a:pt x="0" y="0"/>
                  </a:moveTo>
                  <a:cubicBezTo>
                    <a:pt x="72" y="0"/>
                    <a:pt x="72" y="79"/>
                    <a:pt x="0" y="81"/>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77514" name="Line 17"/>
            <p:cNvSpPr>
              <a:spLocks noChangeShapeType="1"/>
            </p:cNvSpPr>
            <p:nvPr/>
          </p:nvSpPr>
          <p:spPr bwMode="auto">
            <a:xfrm>
              <a:off x="2443163" y="1858963"/>
              <a:ext cx="0" cy="533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spTree>
    <p:extLst>
      <p:ext uri="{BB962C8B-B14F-4D97-AF65-F5344CB8AC3E}">
        <p14:creationId xmlns:p14="http://schemas.microsoft.com/office/powerpoint/2010/main" val="209008216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Title 1"/>
          <p:cNvSpPr>
            <a:spLocks noGrp="1"/>
          </p:cNvSpPr>
          <p:nvPr>
            <p:ph type="title"/>
          </p:nvPr>
        </p:nvSpPr>
        <p:spPr/>
        <p:txBody>
          <a:bodyPr/>
          <a:lstStyle/>
          <a:p>
            <a:r>
              <a:rPr lang="en-US" altLang="en-US"/>
              <a:t>T5C04</a:t>
            </a:r>
          </a:p>
        </p:txBody>
      </p:sp>
      <p:sp>
        <p:nvSpPr>
          <p:cNvPr id="3" name="Content Placeholder 2"/>
          <p:cNvSpPr>
            <a:spLocks noGrp="1"/>
          </p:cNvSpPr>
          <p:nvPr>
            <p:ph idx="1"/>
          </p:nvPr>
        </p:nvSpPr>
        <p:spPr/>
        <p:txBody>
          <a:bodyPr/>
          <a:lstStyle/>
          <a:p>
            <a:pPr>
              <a:buFontTx/>
              <a:buNone/>
            </a:pPr>
            <a:r>
              <a:rPr lang="en-US" altLang="en-US" dirty="0"/>
              <a:t>What is the unit of inductance?</a:t>
            </a:r>
          </a:p>
          <a:p>
            <a:pPr>
              <a:buFontTx/>
              <a:buNone/>
            </a:pPr>
            <a:r>
              <a:rPr lang="en-US" altLang="en-US" dirty="0"/>
              <a:t>A. The coulomb</a:t>
            </a:r>
          </a:p>
          <a:p>
            <a:pPr>
              <a:buFontTx/>
              <a:buNone/>
            </a:pPr>
            <a:r>
              <a:rPr lang="en-US" altLang="en-US" dirty="0"/>
              <a:t>B. The farad</a:t>
            </a:r>
          </a:p>
          <a:p>
            <a:pPr>
              <a:buFontTx/>
              <a:buNone/>
            </a:pPr>
            <a:r>
              <a:rPr lang="en-US" altLang="en-US" dirty="0"/>
              <a:t>C. The henry</a:t>
            </a:r>
          </a:p>
          <a:p>
            <a:pPr>
              <a:buFontTx/>
              <a:buNone/>
            </a:pPr>
            <a:r>
              <a:rPr lang="en-US" altLang="en-US" dirty="0"/>
              <a:t>D. The ohm</a:t>
            </a:r>
          </a:p>
        </p:txBody>
      </p:sp>
    </p:spTree>
    <p:extLst>
      <p:ext uri="{BB962C8B-B14F-4D97-AF65-F5344CB8AC3E}">
        <p14:creationId xmlns:p14="http://schemas.microsoft.com/office/powerpoint/2010/main" val="87635611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Title 1"/>
          <p:cNvSpPr>
            <a:spLocks noGrp="1"/>
          </p:cNvSpPr>
          <p:nvPr>
            <p:ph type="title"/>
          </p:nvPr>
        </p:nvSpPr>
        <p:spPr/>
        <p:txBody>
          <a:bodyPr/>
          <a:lstStyle/>
          <a:p>
            <a:r>
              <a:rPr lang="en-US" altLang="en-US"/>
              <a:t>T5C04</a:t>
            </a:r>
          </a:p>
        </p:txBody>
      </p:sp>
      <p:sp>
        <p:nvSpPr>
          <p:cNvPr id="3" name="Content Placeholder 2"/>
          <p:cNvSpPr>
            <a:spLocks noGrp="1"/>
          </p:cNvSpPr>
          <p:nvPr>
            <p:ph idx="1"/>
          </p:nvPr>
        </p:nvSpPr>
        <p:spPr/>
        <p:txBody>
          <a:bodyPr/>
          <a:lstStyle/>
          <a:p>
            <a:pPr>
              <a:buFontTx/>
              <a:buNone/>
            </a:pPr>
            <a:r>
              <a:rPr lang="en-US" altLang="en-US" dirty="0"/>
              <a:t>What is the unit of inductance?</a:t>
            </a:r>
          </a:p>
          <a:p>
            <a:pPr>
              <a:buFontTx/>
              <a:buNone/>
            </a:pPr>
            <a:r>
              <a:rPr lang="en-US" altLang="en-US" dirty="0">
                <a:solidFill>
                  <a:schemeClr val="bg1">
                    <a:lumMod val="75000"/>
                  </a:schemeClr>
                </a:solidFill>
              </a:rPr>
              <a:t>A. The coulomb</a:t>
            </a:r>
          </a:p>
          <a:p>
            <a:pPr>
              <a:buFontTx/>
              <a:buNone/>
            </a:pPr>
            <a:r>
              <a:rPr lang="en-US" altLang="en-US" dirty="0">
                <a:solidFill>
                  <a:schemeClr val="bg1">
                    <a:lumMod val="75000"/>
                  </a:schemeClr>
                </a:solidFill>
              </a:rPr>
              <a:t>B. The farad</a:t>
            </a:r>
          </a:p>
          <a:p>
            <a:pPr>
              <a:buFontTx/>
              <a:buNone/>
            </a:pPr>
            <a:r>
              <a:rPr lang="en-US" altLang="en-US" dirty="0"/>
              <a:t>C. The henry</a:t>
            </a:r>
          </a:p>
          <a:p>
            <a:pPr>
              <a:buFontTx/>
              <a:buNone/>
            </a:pPr>
            <a:r>
              <a:rPr lang="en-US" altLang="en-US" dirty="0">
                <a:solidFill>
                  <a:schemeClr val="bg1">
                    <a:lumMod val="75000"/>
                  </a:schemeClr>
                </a:solidFill>
              </a:rPr>
              <a:t>D. The ohm</a:t>
            </a:r>
          </a:p>
        </p:txBody>
      </p:sp>
    </p:spTree>
    <p:extLst>
      <p:ext uri="{BB962C8B-B14F-4D97-AF65-F5344CB8AC3E}">
        <p14:creationId xmlns:p14="http://schemas.microsoft.com/office/powerpoint/2010/main" val="115855822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Title 1"/>
          <p:cNvSpPr>
            <a:spLocks noGrp="1"/>
          </p:cNvSpPr>
          <p:nvPr>
            <p:ph type="title"/>
          </p:nvPr>
        </p:nvSpPr>
        <p:spPr/>
        <p:txBody>
          <a:bodyPr/>
          <a:lstStyle/>
          <a:p>
            <a:r>
              <a:rPr lang="en-US" altLang="en-US"/>
              <a:t>T5C05</a:t>
            </a:r>
          </a:p>
        </p:txBody>
      </p:sp>
      <p:sp>
        <p:nvSpPr>
          <p:cNvPr id="3" name="Content Placeholder 2"/>
          <p:cNvSpPr>
            <a:spLocks noGrp="1"/>
          </p:cNvSpPr>
          <p:nvPr>
            <p:ph idx="1"/>
          </p:nvPr>
        </p:nvSpPr>
        <p:spPr/>
        <p:txBody>
          <a:bodyPr/>
          <a:lstStyle/>
          <a:p>
            <a:pPr>
              <a:buFontTx/>
              <a:buNone/>
            </a:pPr>
            <a:r>
              <a:rPr lang="en-US" altLang="en-US" dirty="0"/>
              <a:t>What is the unit of impedance? </a:t>
            </a:r>
          </a:p>
          <a:p>
            <a:pPr>
              <a:buFontTx/>
              <a:buNone/>
            </a:pPr>
            <a:r>
              <a:rPr lang="en-US" altLang="en-US" dirty="0"/>
              <a:t>A. The volt</a:t>
            </a:r>
          </a:p>
          <a:p>
            <a:pPr>
              <a:buFontTx/>
              <a:buNone/>
            </a:pPr>
            <a:r>
              <a:rPr lang="en-US" altLang="en-US" dirty="0"/>
              <a:t>B. The ampere</a:t>
            </a:r>
          </a:p>
          <a:p>
            <a:pPr>
              <a:buFontTx/>
              <a:buNone/>
            </a:pPr>
            <a:r>
              <a:rPr lang="en-US" altLang="en-US" dirty="0"/>
              <a:t>C. The coulomb</a:t>
            </a:r>
          </a:p>
          <a:p>
            <a:pPr>
              <a:buFontTx/>
              <a:buNone/>
            </a:pPr>
            <a:r>
              <a:rPr lang="en-US" altLang="en-US" dirty="0"/>
              <a:t>D. The ohm</a:t>
            </a:r>
          </a:p>
        </p:txBody>
      </p:sp>
    </p:spTree>
    <p:extLst>
      <p:ext uri="{BB962C8B-B14F-4D97-AF65-F5344CB8AC3E}">
        <p14:creationId xmlns:p14="http://schemas.microsoft.com/office/powerpoint/2010/main" val="359566936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Title 1"/>
          <p:cNvSpPr>
            <a:spLocks noGrp="1"/>
          </p:cNvSpPr>
          <p:nvPr>
            <p:ph type="title"/>
          </p:nvPr>
        </p:nvSpPr>
        <p:spPr/>
        <p:txBody>
          <a:bodyPr/>
          <a:lstStyle/>
          <a:p>
            <a:r>
              <a:rPr lang="en-US" altLang="en-US"/>
              <a:t>T5C05</a:t>
            </a:r>
          </a:p>
        </p:txBody>
      </p:sp>
      <p:sp>
        <p:nvSpPr>
          <p:cNvPr id="3" name="Content Placeholder 2"/>
          <p:cNvSpPr>
            <a:spLocks noGrp="1"/>
          </p:cNvSpPr>
          <p:nvPr>
            <p:ph idx="1"/>
          </p:nvPr>
        </p:nvSpPr>
        <p:spPr/>
        <p:txBody>
          <a:bodyPr/>
          <a:lstStyle/>
          <a:p>
            <a:pPr>
              <a:buFontTx/>
              <a:buNone/>
            </a:pPr>
            <a:r>
              <a:rPr lang="en-US" altLang="en-US" dirty="0"/>
              <a:t>What is the unit of impedance? </a:t>
            </a:r>
          </a:p>
          <a:p>
            <a:pPr>
              <a:buFontTx/>
              <a:buNone/>
            </a:pPr>
            <a:r>
              <a:rPr lang="en-US" altLang="en-US" dirty="0">
                <a:solidFill>
                  <a:schemeClr val="bg1">
                    <a:lumMod val="75000"/>
                  </a:schemeClr>
                </a:solidFill>
              </a:rPr>
              <a:t>A. The volt</a:t>
            </a:r>
          </a:p>
          <a:p>
            <a:pPr>
              <a:buFontTx/>
              <a:buNone/>
            </a:pPr>
            <a:r>
              <a:rPr lang="en-US" altLang="en-US" dirty="0">
                <a:solidFill>
                  <a:schemeClr val="bg1">
                    <a:lumMod val="75000"/>
                  </a:schemeClr>
                </a:solidFill>
              </a:rPr>
              <a:t>B. The ampere</a:t>
            </a:r>
          </a:p>
          <a:p>
            <a:pPr>
              <a:buFontTx/>
              <a:buNone/>
            </a:pPr>
            <a:r>
              <a:rPr lang="en-US" altLang="en-US" dirty="0">
                <a:solidFill>
                  <a:schemeClr val="bg1">
                    <a:lumMod val="75000"/>
                  </a:schemeClr>
                </a:solidFill>
              </a:rPr>
              <a:t>C. The coulomb</a:t>
            </a:r>
          </a:p>
          <a:p>
            <a:pPr>
              <a:buFontTx/>
              <a:buNone/>
            </a:pPr>
            <a:r>
              <a:rPr lang="en-US" altLang="en-US" dirty="0"/>
              <a:t>D. The ohm</a:t>
            </a:r>
          </a:p>
        </p:txBody>
      </p:sp>
    </p:spTree>
    <p:extLst>
      <p:ext uri="{BB962C8B-B14F-4D97-AF65-F5344CB8AC3E}">
        <p14:creationId xmlns:p14="http://schemas.microsoft.com/office/powerpoint/2010/main" val="103326923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Title 1"/>
          <p:cNvSpPr>
            <a:spLocks noGrp="1"/>
          </p:cNvSpPr>
          <p:nvPr>
            <p:ph type="title"/>
          </p:nvPr>
        </p:nvSpPr>
        <p:spPr/>
        <p:txBody>
          <a:bodyPr/>
          <a:lstStyle/>
          <a:p>
            <a:r>
              <a:rPr lang="en-US" altLang="en-US"/>
              <a:t>T5C06</a:t>
            </a:r>
          </a:p>
        </p:txBody>
      </p:sp>
      <p:sp>
        <p:nvSpPr>
          <p:cNvPr id="3" name="Content Placeholder 2"/>
          <p:cNvSpPr>
            <a:spLocks noGrp="1"/>
          </p:cNvSpPr>
          <p:nvPr>
            <p:ph idx="1"/>
          </p:nvPr>
        </p:nvSpPr>
        <p:spPr/>
        <p:txBody>
          <a:bodyPr/>
          <a:lstStyle/>
          <a:p>
            <a:pPr>
              <a:buFontTx/>
              <a:buNone/>
            </a:pPr>
            <a:r>
              <a:rPr lang="en-US" altLang="en-US" dirty="0"/>
              <a:t>What does the abbreviation “RF” mean? </a:t>
            </a:r>
          </a:p>
          <a:p>
            <a:pPr>
              <a:buFontTx/>
              <a:buNone/>
            </a:pPr>
            <a:r>
              <a:rPr lang="en-US" altLang="en-US" dirty="0"/>
              <a:t>A. Radio frequency signals of all types</a:t>
            </a:r>
          </a:p>
          <a:p>
            <a:pPr>
              <a:buFontTx/>
              <a:buNone/>
            </a:pPr>
            <a:r>
              <a:rPr lang="en-US" altLang="en-US" dirty="0"/>
              <a:t>B. The resonant frequency of a tuned circuit</a:t>
            </a:r>
          </a:p>
          <a:p>
            <a:pPr>
              <a:buFontTx/>
              <a:buNone/>
            </a:pPr>
            <a:r>
              <a:rPr lang="en-US" altLang="en-US" dirty="0"/>
              <a:t>C. The real frequency transmitted as opposed to the apparent frequency</a:t>
            </a:r>
          </a:p>
          <a:p>
            <a:pPr>
              <a:buFontTx/>
              <a:buNone/>
            </a:pPr>
            <a:r>
              <a:rPr lang="en-US" altLang="en-US" dirty="0"/>
              <a:t>D. Reflective force in antenna transmission lines </a:t>
            </a:r>
          </a:p>
        </p:txBody>
      </p:sp>
    </p:spTree>
    <p:extLst>
      <p:ext uri="{BB962C8B-B14F-4D97-AF65-F5344CB8AC3E}">
        <p14:creationId xmlns:p14="http://schemas.microsoft.com/office/powerpoint/2010/main" val="1075628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pPr eaLnBrk="1" hangingPunct="1"/>
            <a:r>
              <a:rPr lang="en-US" altLang="en-US">
                <a:solidFill>
                  <a:srgbClr val="0070C0"/>
                </a:solidFill>
              </a:rPr>
              <a:t>Ohms Law</a:t>
            </a:r>
          </a:p>
        </p:txBody>
      </p:sp>
      <p:sp>
        <p:nvSpPr>
          <p:cNvPr id="211971" name="Rectangle 3"/>
          <p:cNvSpPr>
            <a:spLocks noGrp="1" noChangeArrowheads="1"/>
          </p:cNvSpPr>
          <p:nvPr>
            <p:ph type="body" idx="1"/>
          </p:nvPr>
        </p:nvSpPr>
        <p:spPr/>
        <p:txBody>
          <a:bodyPr/>
          <a:lstStyle/>
          <a:p>
            <a:pPr eaLnBrk="1" hangingPunct="1"/>
            <a:r>
              <a:rPr lang="en-US" altLang="en-US" sz="2800">
                <a:solidFill>
                  <a:srgbClr val="0070C0"/>
                </a:solidFill>
              </a:rPr>
              <a:t>Therefore the three ohms law formulas are: </a:t>
            </a:r>
          </a:p>
          <a:p>
            <a:pPr eaLnBrk="1" hangingPunct="1"/>
            <a:r>
              <a:rPr lang="en-US" altLang="en-US" sz="4400">
                <a:solidFill>
                  <a:srgbClr val="FF0000"/>
                </a:solidFill>
              </a:rPr>
              <a:t>E= I x R</a:t>
            </a:r>
          </a:p>
          <a:p>
            <a:pPr eaLnBrk="1" hangingPunct="1"/>
            <a:r>
              <a:rPr lang="en-US" altLang="en-US" sz="4000">
                <a:solidFill>
                  <a:srgbClr val="FF0000"/>
                </a:solidFill>
              </a:rPr>
              <a:t>I = E / R</a:t>
            </a:r>
          </a:p>
          <a:p>
            <a:pPr eaLnBrk="1" hangingPunct="1"/>
            <a:r>
              <a:rPr lang="en-US" altLang="en-US" sz="4000">
                <a:solidFill>
                  <a:srgbClr val="FF0000"/>
                </a:solidFill>
              </a:rPr>
              <a:t>R = E / I</a:t>
            </a:r>
          </a:p>
          <a:p>
            <a:pPr eaLnBrk="1" hangingPunct="1"/>
            <a:r>
              <a:rPr lang="en-US" altLang="en-US">
                <a:solidFill>
                  <a:srgbClr val="0070C0"/>
                </a:solidFill>
              </a:rPr>
              <a:t>The three formulas can easily be remembered by placing them in a circular form shown on the next slide.</a:t>
            </a:r>
          </a:p>
        </p:txBody>
      </p:sp>
    </p:spTree>
    <p:extLst>
      <p:ext uri="{BB962C8B-B14F-4D97-AF65-F5344CB8AC3E}">
        <p14:creationId xmlns:p14="http://schemas.microsoft.com/office/powerpoint/2010/main" val="292171139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Title 1"/>
          <p:cNvSpPr>
            <a:spLocks noGrp="1"/>
          </p:cNvSpPr>
          <p:nvPr>
            <p:ph type="title"/>
          </p:nvPr>
        </p:nvSpPr>
        <p:spPr/>
        <p:txBody>
          <a:bodyPr/>
          <a:lstStyle/>
          <a:p>
            <a:r>
              <a:rPr lang="en-US" altLang="en-US"/>
              <a:t>T5C06</a:t>
            </a:r>
          </a:p>
        </p:txBody>
      </p:sp>
      <p:sp>
        <p:nvSpPr>
          <p:cNvPr id="3" name="Content Placeholder 2"/>
          <p:cNvSpPr>
            <a:spLocks noGrp="1"/>
          </p:cNvSpPr>
          <p:nvPr>
            <p:ph idx="1"/>
          </p:nvPr>
        </p:nvSpPr>
        <p:spPr/>
        <p:txBody>
          <a:bodyPr/>
          <a:lstStyle/>
          <a:p>
            <a:pPr>
              <a:buFontTx/>
              <a:buNone/>
            </a:pPr>
            <a:r>
              <a:rPr lang="en-US" altLang="en-US" dirty="0"/>
              <a:t>What does the abbreviation “RF” mean? </a:t>
            </a:r>
          </a:p>
          <a:p>
            <a:pPr>
              <a:buFontTx/>
              <a:buNone/>
            </a:pPr>
            <a:r>
              <a:rPr lang="en-US" altLang="en-US" dirty="0"/>
              <a:t>A. Radio frequency signals of all types</a:t>
            </a:r>
          </a:p>
          <a:p>
            <a:pPr>
              <a:buFontTx/>
              <a:buNone/>
            </a:pPr>
            <a:r>
              <a:rPr lang="en-US" altLang="en-US" dirty="0">
                <a:solidFill>
                  <a:schemeClr val="bg1">
                    <a:lumMod val="75000"/>
                  </a:schemeClr>
                </a:solidFill>
              </a:rPr>
              <a:t>B. The resonant frequency of a tuned circuit</a:t>
            </a:r>
          </a:p>
          <a:p>
            <a:pPr>
              <a:buFontTx/>
              <a:buNone/>
            </a:pPr>
            <a:r>
              <a:rPr lang="en-US" altLang="en-US" dirty="0">
                <a:solidFill>
                  <a:schemeClr val="bg1">
                    <a:lumMod val="75000"/>
                  </a:schemeClr>
                </a:solidFill>
              </a:rPr>
              <a:t>C. The real frequency transmitted as opposed to the apparent frequency</a:t>
            </a:r>
          </a:p>
          <a:p>
            <a:pPr>
              <a:buFontTx/>
              <a:buNone/>
            </a:pPr>
            <a:r>
              <a:rPr lang="en-US" altLang="en-US" dirty="0">
                <a:solidFill>
                  <a:schemeClr val="bg1">
                    <a:lumMod val="75000"/>
                  </a:schemeClr>
                </a:solidFill>
              </a:rPr>
              <a:t>D. Reflective force in antenna transmission lines </a:t>
            </a:r>
          </a:p>
        </p:txBody>
      </p:sp>
    </p:spTree>
    <p:extLst>
      <p:ext uri="{BB962C8B-B14F-4D97-AF65-F5344CB8AC3E}">
        <p14:creationId xmlns:p14="http://schemas.microsoft.com/office/powerpoint/2010/main" val="354137379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Title 1"/>
          <p:cNvSpPr>
            <a:spLocks noGrp="1"/>
          </p:cNvSpPr>
          <p:nvPr>
            <p:ph type="title"/>
          </p:nvPr>
        </p:nvSpPr>
        <p:spPr/>
        <p:txBody>
          <a:bodyPr/>
          <a:lstStyle/>
          <a:p>
            <a:r>
              <a:rPr lang="en-US" altLang="en-US"/>
              <a:t>T5C07</a:t>
            </a:r>
          </a:p>
        </p:txBody>
      </p:sp>
      <p:sp>
        <p:nvSpPr>
          <p:cNvPr id="3" name="Content Placeholder 2"/>
          <p:cNvSpPr>
            <a:spLocks noGrp="1"/>
          </p:cNvSpPr>
          <p:nvPr>
            <p:ph idx="1"/>
          </p:nvPr>
        </p:nvSpPr>
        <p:spPr>
          <a:xfrm>
            <a:off x="457200" y="1600200"/>
            <a:ext cx="8382000" cy="4525963"/>
          </a:xfrm>
        </p:spPr>
        <p:txBody>
          <a:bodyPr/>
          <a:lstStyle/>
          <a:p>
            <a:pPr>
              <a:buFontTx/>
              <a:buNone/>
            </a:pPr>
            <a:r>
              <a:rPr lang="en-US" altLang="en-US" sz="3600" dirty="0"/>
              <a:t>What is the abbreviation for megahertz?</a:t>
            </a:r>
          </a:p>
          <a:p>
            <a:pPr>
              <a:buFontTx/>
              <a:buNone/>
            </a:pPr>
            <a:r>
              <a:rPr lang="en-US" altLang="en-US" sz="3600" dirty="0"/>
              <a:t>A. MH</a:t>
            </a:r>
          </a:p>
          <a:p>
            <a:pPr>
              <a:buFontTx/>
              <a:buNone/>
            </a:pPr>
            <a:r>
              <a:rPr lang="en-US" altLang="en-US" sz="3600" dirty="0"/>
              <a:t>B. </a:t>
            </a:r>
            <a:r>
              <a:rPr lang="en-US" altLang="en-US" sz="3600" dirty="0" err="1"/>
              <a:t>mh</a:t>
            </a:r>
            <a:endParaRPr lang="en-US" altLang="en-US" sz="3600" dirty="0"/>
          </a:p>
          <a:p>
            <a:pPr>
              <a:buFontTx/>
              <a:buNone/>
            </a:pPr>
            <a:r>
              <a:rPr lang="en-US" altLang="en-US" sz="3600" dirty="0"/>
              <a:t>C. </a:t>
            </a:r>
            <a:r>
              <a:rPr lang="en-US" altLang="en-US" sz="3600" dirty="0" err="1"/>
              <a:t>Mhz</a:t>
            </a:r>
            <a:endParaRPr lang="en-US" altLang="en-US" sz="3600" dirty="0"/>
          </a:p>
          <a:p>
            <a:pPr>
              <a:buFontTx/>
              <a:buNone/>
            </a:pPr>
            <a:r>
              <a:rPr lang="en-US" altLang="en-US" sz="3600" dirty="0"/>
              <a:t>D. MHz</a:t>
            </a:r>
          </a:p>
        </p:txBody>
      </p:sp>
    </p:spTree>
    <p:extLst>
      <p:ext uri="{BB962C8B-B14F-4D97-AF65-F5344CB8AC3E}">
        <p14:creationId xmlns:p14="http://schemas.microsoft.com/office/powerpoint/2010/main" val="87277205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Title 1"/>
          <p:cNvSpPr>
            <a:spLocks noGrp="1"/>
          </p:cNvSpPr>
          <p:nvPr>
            <p:ph type="title"/>
          </p:nvPr>
        </p:nvSpPr>
        <p:spPr/>
        <p:txBody>
          <a:bodyPr/>
          <a:lstStyle/>
          <a:p>
            <a:r>
              <a:rPr lang="en-US" altLang="en-US"/>
              <a:t>T5C07</a:t>
            </a:r>
          </a:p>
        </p:txBody>
      </p:sp>
      <p:sp>
        <p:nvSpPr>
          <p:cNvPr id="3" name="Content Placeholder 2"/>
          <p:cNvSpPr>
            <a:spLocks noGrp="1"/>
          </p:cNvSpPr>
          <p:nvPr>
            <p:ph idx="1"/>
          </p:nvPr>
        </p:nvSpPr>
        <p:spPr>
          <a:xfrm>
            <a:off x="457200" y="1600200"/>
            <a:ext cx="8382000" cy="4525963"/>
          </a:xfrm>
        </p:spPr>
        <p:txBody>
          <a:bodyPr/>
          <a:lstStyle/>
          <a:p>
            <a:pPr>
              <a:buFontTx/>
              <a:buNone/>
            </a:pPr>
            <a:r>
              <a:rPr lang="en-US" altLang="en-US" sz="3600" dirty="0"/>
              <a:t>What is the abbreviation for megahertz?</a:t>
            </a:r>
          </a:p>
          <a:p>
            <a:pPr>
              <a:buFontTx/>
              <a:buNone/>
            </a:pPr>
            <a:r>
              <a:rPr lang="en-US" altLang="en-US" sz="3600" dirty="0">
                <a:solidFill>
                  <a:schemeClr val="bg1">
                    <a:lumMod val="75000"/>
                  </a:schemeClr>
                </a:solidFill>
              </a:rPr>
              <a:t>A. MH</a:t>
            </a:r>
          </a:p>
          <a:p>
            <a:pPr>
              <a:buFontTx/>
              <a:buNone/>
            </a:pPr>
            <a:r>
              <a:rPr lang="en-US" altLang="en-US" sz="3600" dirty="0">
                <a:solidFill>
                  <a:schemeClr val="bg1">
                    <a:lumMod val="75000"/>
                  </a:schemeClr>
                </a:solidFill>
              </a:rPr>
              <a:t>B. </a:t>
            </a:r>
            <a:r>
              <a:rPr lang="en-US" altLang="en-US" sz="3600" dirty="0" err="1">
                <a:solidFill>
                  <a:schemeClr val="bg1">
                    <a:lumMod val="75000"/>
                  </a:schemeClr>
                </a:solidFill>
              </a:rPr>
              <a:t>mh</a:t>
            </a:r>
            <a:endParaRPr lang="en-US" altLang="en-US" sz="3600" dirty="0">
              <a:solidFill>
                <a:schemeClr val="bg1">
                  <a:lumMod val="75000"/>
                </a:schemeClr>
              </a:solidFill>
            </a:endParaRPr>
          </a:p>
          <a:p>
            <a:pPr>
              <a:buFontTx/>
              <a:buNone/>
            </a:pPr>
            <a:r>
              <a:rPr lang="en-US" altLang="en-US" sz="3600" dirty="0">
                <a:solidFill>
                  <a:schemeClr val="bg1">
                    <a:lumMod val="75000"/>
                  </a:schemeClr>
                </a:solidFill>
              </a:rPr>
              <a:t>C. </a:t>
            </a:r>
            <a:r>
              <a:rPr lang="en-US" altLang="en-US" sz="3600" dirty="0" err="1">
                <a:solidFill>
                  <a:schemeClr val="bg1">
                    <a:lumMod val="75000"/>
                  </a:schemeClr>
                </a:solidFill>
              </a:rPr>
              <a:t>Mhz</a:t>
            </a:r>
            <a:endParaRPr lang="en-US" altLang="en-US" sz="3600" dirty="0">
              <a:solidFill>
                <a:schemeClr val="bg1">
                  <a:lumMod val="75000"/>
                </a:schemeClr>
              </a:solidFill>
            </a:endParaRPr>
          </a:p>
          <a:p>
            <a:pPr>
              <a:buFontTx/>
              <a:buNone/>
            </a:pPr>
            <a:r>
              <a:rPr lang="en-US" altLang="en-US" sz="3600" dirty="0"/>
              <a:t>D. MHz</a:t>
            </a:r>
          </a:p>
        </p:txBody>
      </p:sp>
    </p:spTree>
    <p:extLst>
      <p:ext uri="{BB962C8B-B14F-4D97-AF65-F5344CB8AC3E}">
        <p14:creationId xmlns:p14="http://schemas.microsoft.com/office/powerpoint/2010/main" val="126623549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pPr eaLnBrk="1" hangingPunct="1"/>
            <a:r>
              <a:rPr lang="en-US" altLang="en-US" b="1">
                <a:solidFill>
                  <a:srgbClr val="0070C0"/>
                </a:solidFill>
              </a:rPr>
              <a:t>Watts Law</a:t>
            </a:r>
          </a:p>
        </p:txBody>
      </p:sp>
      <p:sp>
        <p:nvSpPr>
          <p:cNvPr id="282627" name="Rectangle 3"/>
          <p:cNvSpPr>
            <a:spLocks noGrp="1" noChangeArrowheads="1"/>
          </p:cNvSpPr>
          <p:nvPr>
            <p:ph type="body" idx="1"/>
          </p:nvPr>
        </p:nvSpPr>
        <p:spPr/>
        <p:txBody>
          <a:bodyPr/>
          <a:lstStyle/>
          <a:p>
            <a:pPr eaLnBrk="1" hangingPunct="1"/>
            <a:r>
              <a:rPr lang="en-US" altLang="en-US" sz="6000">
                <a:solidFill>
                  <a:srgbClr val="0070C0"/>
                </a:solidFill>
              </a:rPr>
              <a:t>To calculate Watts when you know the Amp and Volt value.</a:t>
            </a:r>
          </a:p>
          <a:p>
            <a:pPr eaLnBrk="1" hangingPunct="1"/>
            <a:r>
              <a:rPr lang="en-US" altLang="en-US" sz="6600">
                <a:solidFill>
                  <a:srgbClr val="0070C0"/>
                </a:solidFill>
              </a:rPr>
              <a:t>P= I x E</a:t>
            </a:r>
            <a:endParaRPr lang="en-US" altLang="en-US" sz="6000">
              <a:solidFill>
                <a:srgbClr val="0070C0"/>
              </a:solidFill>
            </a:endParaRPr>
          </a:p>
        </p:txBody>
      </p:sp>
    </p:spTree>
    <p:extLst>
      <p:ext uri="{BB962C8B-B14F-4D97-AF65-F5344CB8AC3E}">
        <p14:creationId xmlns:p14="http://schemas.microsoft.com/office/powerpoint/2010/main" val="272853817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pPr eaLnBrk="1" hangingPunct="1"/>
            <a:r>
              <a:rPr lang="en-US" altLang="en-US" b="1">
                <a:solidFill>
                  <a:srgbClr val="0070C0"/>
                </a:solidFill>
              </a:rPr>
              <a:t>Watts Law</a:t>
            </a:r>
          </a:p>
        </p:txBody>
      </p:sp>
      <p:sp>
        <p:nvSpPr>
          <p:cNvPr id="283651" name="Rectangle 3"/>
          <p:cNvSpPr>
            <a:spLocks noGrp="1" noChangeArrowheads="1"/>
          </p:cNvSpPr>
          <p:nvPr>
            <p:ph type="body" idx="1"/>
          </p:nvPr>
        </p:nvSpPr>
        <p:spPr/>
        <p:txBody>
          <a:bodyPr/>
          <a:lstStyle/>
          <a:p>
            <a:pPr eaLnBrk="1" hangingPunct="1"/>
            <a:r>
              <a:rPr lang="en-US" altLang="en-US" sz="6000">
                <a:solidFill>
                  <a:srgbClr val="0070C0"/>
                </a:solidFill>
              </a:rPr>
              <a:t>To calculate Volts when you know the Watt and Amp value.</a:t>
            </a:r>
          </a:p>
          <a:p>
            <a:pPr eaLnBrk="1" hangingPunct="1"/>
            <a:r>
              <a:rPr lang="en-US" altLang="en-US" sz="6600">
                <a:solidFill>
                  <a:srgbClr val="0070C0"/>
                </a:solidFill>
              </a:rPr>
              <a:t>E = P </a:t>
            </a:r>
            <a:r>
              <a:rPr lang="en-US" altLang="en-US" sz="6600">
                <a:solidFill>
                  <a:srgbClr val="0070C0"/>
                </a:solidFill>
                <a:cs typeface="Arial" charset="0"/>
              </a:rPr>
              <a:t>÷</a:t>
            </a:r>
            <a:r>
              <a:rPr lang="en-US" altLang="en-US" sz="6600">
                <a:solidFill>
                  <a:srgbClr val="0070C0"/>
                </a:solidFill>
              </a:rPr>
              <a:t> I</a:t>
            </a:r>
            <a:endParaRPr lang="en-US" altLang="en-US" sz="6000">
              <a:solidFill>
                <a:srgbClr val="0070C0"/>
              </a:solidFill>
            </a:endParaRPr>
          </a:p>
        </p:txBody>
      </p:sp>
    </p:spTree>
    <p:extLst>
      <p:ext uri="{BB962C8B-B14F-4D97-AF65-F5344CB8AC3E}">
        <p14:creationId xmlns:p14="http://schemas.microsoft.com/office/powerpoint/2010/main" val="285031179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pPr eaLnBrk="1" hangingPunct="1"/>
            <a:r>
              <a:rPr lang="en-US" altLang="en-US" b="1">
                <a:solidFill>
                  <a:srgbClr val="0070C0"/>
                </a:solidFill>
              </a:rPr>
              <a:t>Watts Law</a:t>
            </a:r>
          </a:p>
        </p:txBody>
      </p:sp>
      <p:sp>
        <p:nvSpPr>
          <p:cNvPr id="284675" name="Rectangle 3"/>
          <p:cNvSpPr>
            <a:spLocks noGrp="1" noChangeArrowheads="1"/>
          </p:cNvSpPr>
          <p:nvPr>
            <p:ph type="body" idx="1"/>
          </p:nvPr>
        </p:nvSpPr>
        <p:spPr/>
        <p:txBody>
          <a:bodyPr/>
          <a:lstStyle/>
          <a:p>
            <a:pPr eaLnBrk="1" hangingPunct="1"/>
            <a:r>
              <a:rPr lang="en-US" altLang="en-US" sz="6000">
                <a:solidFill>
                  <a:srgbClr val="0070C0"/>
                </a:solidFill>
              </a:rPr>
              <a:t>To calculate Amps when you know the Watt and Volt value.</a:t>
            </a:r>
          </a:p>
          <a:p>
            <a:pPr eaLnBrk="1" hangingPunct="1"/>
            <a:r>
              <a:rPr lang="en-US" altLang="en-US" sz="6600">
                <a:solidFill>
                  <a:srgbClr val="0070C0"/>
                </a:solidFill>
              </a:rPr>
              <a:t>I = P </a:t>
            </a:r>
            <a:r>
              <a:rPr lang="en-US" altLang="en-US" sz="6600">
                <a:solidFill>
                  <a:srgbClr val="0070C0"/>
                </a:solidFill>
                <a:cs typeface="Arial" charset="0"/>
              </a:rPr>
              <a:t>÷</a:t>
            </a:r>
            <a:r>
              <a:rPr lang="en-US" altLang="en-US" sz="6600">
                <a:solidFill>
                  <a:srgbClr val="0070C0"/>
                </a:solidFill>
              </a:rPr>
              <a:t> E</a:t>
            </a:r>
          </a:p>
        </p:txBody>
      </p:sp>
    </p:spTree>
    <p:extLst>
      <p:ext uri="{BB962C8B-B14F-4D97-AF65-F5344CB8AC3E}">
        <p14:creationId xmlns:p14="http://schemas.microsoft.com/office/powerpoint/2010/main" val="125577709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pPr eaLnBrk="1" hangingPunct="1"/>
            <a:r>
              <a:rPr lang="en-US" altLang="en-US" b="1">
                <a:solidFill>
                  <a:srgbClr val="0070C0"/>
                </a:solidFill>
              </a:rPr>
              <a:t>Watts Law</a:t>
            </a:r>
            <a:endParaRPr lang="en-US" altLang="en-US">
              <a:solidFill>
                <a:srgbClr val="0070C0"/>
              </a:solidFill>
            </a:endParaRPr>
          </a:p>
        </p:txBody>
      </p:sp>
      <p:sp>
        <p:nvSpPr>
          <p:cNvPr id="285699" name="Rectangle 3"/>
          <p:cNvSpPr>
            <a:spLocks noGrp="1" noChangeArrowheads="1"/>
          </p:cNvSpPr>
          <p:nvPr>
            <p:ph type="body" idx="1"/>
          </p:nvPr>
        </p:nvSpPr>
        <p:spPr/>
        <p:txBody>
          <a:bodyPr/>
          <a:lstStyle/>
          <a:p>
            <a:pPr eaLnBrk="1" hangingPunct="1"/>
            <a:r>
              <a:rPr lang="en-US" altLang="en-US" sz="2800">
                <a:solidFill>
                  <a:srgbClr val="0070C0"/>
                </a:solidFill>
              </a:rPr>
              <a:t>Therefore the three watts law formulas are: </a:t>
            </a:r>
          </a:p>
          <a:p>
            <a:pPr eaLnBrk="1" hangingPunct="1"/>
            <a:r>
              <a:rPr lang="en-US" altLang="en-US" sz="4400">
                <a:solidFill>
                  <a:srgbClr val="FF0000"/>
                </a:solidFill>
              </a:rPr>
              <a:t>P= I x E</a:t>
            </a:r>
          </a:p>
          <a:p>
            <a:pPr eaLnBrk="1" hangingPunct="1"/>
            <a:r>
              <a:rPr lang="en-US" altLang="en-US" sz="4000">
                <a:solidFill>
                  <a:srgbClr val="FF0000"/>
                </a:solidFill>
              </a:rPr>
              <a:t>E = P/I</a:t>
            </a:r>
          </a:p>
          <a:p>
            <a:pPr eaLnBrk="1" hangingPunct="1"/>
            <a:r>
              <a:rPr lang="en-US" altLang="en-US" sz="4000">
                <a:solidFill>
                  <a:srgbClr val="FF0000"/>
                </a:solidFill>
              </a:rPr>
              <a:t>I = P/E</a:t>
            </a:r>
          </a:p>
          <a:p>
            <a:pPr eaLnBrk="1" hangingPunct="1"/>
            <a:r>
              <a:rPr lang="en-US" altLang="en-US">
                <a:solidFill>
                  <a:srgbClr val="0070C0"/>
                </a:solidFill>
              </a:rPr>
              <a:t>The three formulas can easily be remembered by placing them in a circular form shown on the next page.</a:t>
            </a:r>
          </a:p>
        </p:txBody>
      </p:sp>
    </p:spTree>
    <p:extLst>
      <p:ext uri="{BB962C8B-B14F-4D97-AF65-F5344CB8AC3E}">
        <p14:creationId xmlns:p14="http://schemas.microsoft.com/office/powerpoint/2010/main" val="131995308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pPr eaLnBrk="1" hangingPunct="1"/>
            <a:r>
              <a:rPr lang="en-US" altLang="en-US" b="1">
                <a:solidFill>
                  <a:srgbClr val="0070C0"/>
                </a:solidFill>
              </a:rPr>
              <a:t>Watts Law</a:t>
            </a:r>
          </a:p>
        </p:txBody>
      </p:sp>
      <p:sp>
        <p:nvSpPr>
          <p:cNvPr id="286723" name="Oval 3"/>
          <p:cNvSpPr>
            <a:spLocks noChangeArrowheads="1"/>
          </p:cNvSpPr>
          <p:nvPr/>
        </p:nvSpPr>
        <p:spPr bwMode="auto">
          <a:xfrm>
            <a:off x="2438400" y="1828800"/>
            <a:ext cx="4419600" cy="4038600"/>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86724" name="Text Box 4"/>
          <p:cNvSpPr txBox="1">
            <a:spLocks noChangeArrowheads="1"/>
          </p:cNvSpPr>
          <p:nvPr/>
        </p:nvSpPr>
        <p:spPr bwMode="auto">
          <a:xfrm>
            <a:off x="4594225" y="57150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86725" name="Line 5"/>
          <p:cNvSpPr>
            <a:spLocks noChangeShapeType="1"/>
          </p:cNvSpPr>
          <p:nvPr/>
        </p:nvSpPr>
        <p:spPr bwMode="auto">
          <a:xfrm>
            <a:off x="2438400" y="3810000"/>
            <a:ext cx="4419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86726" name="Line 6"/>
          <p:cNvSpPr>
            <a:spLocks noChangeShapeType="1"/>
          </p:cNvSpPr>
          <p:nvPr/>
        </p:nvSpPr>
        <p:spPr bwMode="auto">
          <a:xfrm>
            <a:off x="4648200" y="3810000"/>
            <a:ext cx="0" cy="1981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86727" name="Text Box 7"/>
          <p:cNvSpPr txBox="1">
            <a:spLocks noChangeArrowheads="1"/>
          </p:cNvSpPr>
          <p:nvPr/>
        </p:nvSpPr>
        <p:spPr bwMode="auto">
          <a:xfrm>
            <a:off x="4267200" y="22860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P</a:t>
            </a:r>
          </a:p>
        </p:txBody>
      </p:sp>
      <p:sp>
        <p:nvSpPr>
          <p:cNvPr id="286728" name="Text Box 8"/>
          <p:cNvSpPr txBox="1">
            <a:spLocks noChangeArrowheads="1"/>
          </p:cNvSpPr>
          <p:nvPr/>
        </p:nvSpPr>
        <p:spPr bwMode="auto">
          <a:xfrm>
            <a:off x="35052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I</a:t>
            </a:r>
          </a:p>
        </p:txBody>
      </p:sp>
      <p:sp>
        <p:nvSpPr>
          <p:cNvPr id="286729" name="Text Box 9"/>
          <p:cNvSpPr txBox="1">
            <a:spLocks noChangeArrowheads="1"/>
          </p:cNvSpPr>
          <p:nvPr/>
        </p:nvSpPr>
        <p:spPr bwMode="auto">
          <a:xfrm>
            <a:off x="51816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E</a:t>
            </a:r>
          </a:p>
        </p:txBody>
      </p:sp>
    </p:spTree>
    <p:extLst>
      <p:ext uri="{BB962C8B-B14F-4D97-AF65-F5344CB8AC3E}">
        <p14:creationId xmlns:p14="http://schemas.microsoft.com/office/powerpoint/2010/main" val="237977337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lstStyle/>
          <a:p>
            <a:pPr eaLnBrk="1" hangingPunct="1"/>
            <a:r>
              <a:rPr lang="en-US" altLang="en-US" b="1">
                <a:solidFill>
                  <a:srgbClr val="0070C0"/>
                </a:solidFill>
              </a:rPr>
              <a:t>Watts Law</a:t>
            </a:r>
          </a:p>
        </p:txBody>
      </p:sp>
      <p:sp>
        <p:nvSpPr>
          <p:cNvPr id="287747" name="Oval 3"/>
          <p:cNvSpPr>
            <a:spLocks noChangeArrowheads="1"/>
          </p:cNvSpPr>
          <p:nvPr/>
        </p:nvSpPr>
        <p:spPr bwMode="auto">
          <a:xfrm>
            <a:off x="2438400" y="1828800"/>
            <a:ext cx="4419600" cy="4038600"/>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87748" name="Text Box 4"/>
          <p:cNvSpPr txBox="1">
            <a:spLocks noChangeArrowheads="1"/>
          </p:cNvSpPr>
          <p:nvPr/>
        </p:nvSpPr>
        <p:spPr bwMode="auto">
          <a:xfrm>
            <a:off x="4594225" y="57150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87749" name="Line 5"/>
          <p:cNvSpPr>
            <a:spLocks noChangeShapeType="1"/>
          </p:cNvSpPr>
          <p:nvPr/>
        </p:nvSpPr>
        <p:spPr bwMode="auto">
          <a:xfrm>
            <a:off x="2438400" y="3810000"/>
            <a:ext cx="4419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87750" name="Line 6"/>
          <p:cNvSpPr>
            <a:spLocks noChangeShapeType="1"/>
          </p:cNvSpPr>
          <p:nvPr/>
        </p:nvSpPr>
        <p:spPr bwMode="auto">
          <a:xfrm>
            <a:off x="4648200" y="3810000"/>
            <a:ext cx="0" cy="1981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87751" name="Text Box 7"/>
          <p:cNvSpPr txBox="1">
            <a:spLocks noChangeArrowheads="1"/>
          </p:cNvSpPr>
          <p:nvPr/>
        </p:nvSpPr>
        <p:spPr bwMode="auto">
          <a:xfrm>
            <a:off x="4267200" y="22860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P</a:t>
            </a:r>
          </a:p>
        </p:txBody>
      </p:sp>
      <p:sp>
        <p:nvSpPr>
          <p:cNvPr id="287752" name="Text Box 8"/>
          <p:cNvSpPr txBox="1">
            <a:spLocks noChangeArrowheads="1"/>
          </p:cNvSpPr>
          <p:nvPr/>
        </p:nvSpPr>
        <p:spPr bwMode="auto">
          <a:xfrm>
            <a:off x="35052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I</a:t>
            </a:r>
          </a:p>
        </p:txBody>
      </p:sp>
      <p:sp>
        <p:nvSpPr>
          <p:cNvPr id="287753" name="Text Box 9"/>
          <p:cNvSpPr txBox="1">
            <a:spLocks noChangeArrowheads="1"/>
          </p:cNvSpPr>
          <p:nvPr/>
        </p:nvSpPr>
        <p:spPr bwMode="auto">
          <a:xfrm>
            <a:off x="51816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E</a:t>
            </a:r>
          </a:p>
        </p:txBody>
      </p:sp>
      <p:sp>
        <p:nvSpPr>
          <p:cNvPr id="287754" name="Text Box 10"/>
          <p:cNvSpPr txBox="1">
            <a:spLocks noChangeArrowheads="1"/>
          </p:cNvSpPr>
          <p:nvPr/>
        </p:nvSpPr>
        <p:spPr bwMode="auto">
          <a:xfrm>
            <a:off x="304800" y="60198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400" b="1">
                <a:solidFill>
                  <a:srgbClr val="0070C0"/>
                </a:solidFill>
                <a:cs typeface="Arial" charset="0"/>
              </a:rPr>
              <a:t>To find the Wattage formula cover the “P” leaving IxE</a:t>
            </a:r>
          </a:p>
        </p:txBody>
      </p:sp>
      <p:pic>
        <p:nvPicPr>
          <p:cNvPr id="287755" name="Picture 11" descr="MCPE02542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2971800" y="533400"/>
            <a:ext cx="25908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668158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pPr eaLnBrk="1" hangingPunct="1"/>
            <a:r>
              <a:rPr lang="en-US" altLang="en-US" b="1">
                <a:solidFill>
                  <a:srgbClr val="0070C0"/>
                </a:solidFill>
              </a:rPr>
              <a:t>Watts Law</a:t>
            </a:r>
          </a:p>
        </p:txBody>
      </p:sp>
      <p:sp>
        <p:nvSpPr>
          <p:cNvPr id="288771" name="Oval 3"/>
          <p:cNvSpPr>
            <a:spLocks noChangeArrowheads="1"/>
          </p:cNvSpPr>
          <p:nvPr/>
        </p:nvSpPr>
        <p:spPr bwMode="auto">
          <a:xfrm>
            <a:off x="2438400" y="1828800"/>
            <a:ext cx="4419600" cy="4038600"/>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88772" name="Text Box 4"/>
          <p:cNvSpPr txBox="1">
            <a:spLocks noChangeArrowheads="1"/>
          </p:cNvSpPr>
          <p:nvPr/>
        </p:nvSpPr>
        <p:spPr bwMode="auto">
          <a:xfrm>
            <a:off x="4594225" y="57150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88773" name="Line 5"/>
          <p:cNvSpPr>
            <a:spLocks noChangeShapeType="1"/>
          </p:cNvSpPr>
          <p:nvPr/>
        </p:nvSpPr>
        <p:spPr bwMode="auto">
          <a:xfrm>
            <a:off x="2438400" y="3810000"/>
            <a:ext cx="4419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88774" name="Line 6"/>
          <p:cNvSpPr>
            <a:spLocks noChangeShapeType="1"/>
          </p:cNvSpPr>
          <p:nvPr/>
        </p:nvSpPr>
        <p:spPr bwMode="auto">
          <a:xfrm>
            <a:off x="4648200" y="3810000"/>
            <a:ext cx="0" cy="1981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88775" name="Text Box 7"/>
          <p:cNvSpPr txBox="1">
            <a:spLocks noChangeArrowheads="1"/>
          </p:cNvSpPr>
          <p:nvPr/>
        </p:nvSpPr>
        <p:spPr bwMode="auto">
          <a:xfrm>
            <a:off x="4267200" y="22860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P</a:t>
            </a:r>
          </a:p>
        </p:txBody>
      </p:sp>
      <p:sp>
        <p:nvSpPr>
          <p:cNvPr id="288776" name="Text Box 8"/>
          <p:cNvSpPr txBox="1">
            <a:spLocks noChangeArrowheads="1"/>
          </p:cNvSpPr>
          <p:nvPr/>
        </p:nvSpPr>
        <p:spPr bwMode="auto">
          <a:xfrm>
            <a:off x="35052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I</a:t>
            </a:r>
          </a:p>
        </p:txBody>
      </p:sp>
      <p:sp>
        <p:nvSpPr>
          <p:cNvPr id="288777" name="Text Box 9"/>
          <p:cNvSpPr txBox="1">
            <a:spLocks noChangeArrowheads="1"/>
          </p:cNvSpPr>
          <p:nvPr/>
        </p:nvSpPr>
        <p:spPr bwMode="auto">
          <a:xfrm>
            <a:off x="51816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E</a:t>
            </a:r>
          </a:p>
        </p:txBody>
      </p:sp>
      <p:sp>
        <p:nvSpPr>
          <p:cNvPr id="288778" name="Text Box 10"/>
          <p:cNvSpPr txBox="1">
            <a:spLocks noChangeArrowheads="1"/>
          </p:cNvSpPr>
          <p:nvPr/>
        </p:nvSpPr>
        <p:spPr bwMode="auto">
          <a:xfrm>
            <a:off x="304800" y="60198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400" b="1">
                <a:solidFill>
                  <a:srgbClr val="0070C0"/>
                </a:solidFill>
                <a:cs typeface="Arial" charset="0"/>
              </a:rPr>
              <a:t>To find the Current formula cover the “I” leaving P/E</a:t>
            </a:r>
          </a:p>
        </p:txBody>
      </p:sp>
      <p:pic>
        <p:nvPicPr>
          <p:cNvPr id="288779" name="Picture 11" descr="MCPE02542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47800" y="2819400"/>
            <a:ext cx="25908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026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pPr eaLnBrk="1" hangingPunct="1"/>
            <a:r>
              <a:rPr lang="en-US" altLang="en-US">
                <a:solidFill>
                  <a:srgbClr val="0070C0"/>
                </a:solidFill>
              </a:rPr>
              <a:t>Ohms Law</a:t>
            </a:r>
          </a:p>
        </p:txBody>
      </p:sp>
      <p:sp>
        <p:nvSpPr>
          <p:cNvPr id="212995" name="Text Box 7"/>
          <p:cNvSpPr txBox="1">
            <a:spLocks noChangeArrowheads="1"/>
          </p:cNvSpPr>
          <p:nvPr/>
        </p:nvSpPr>
        <p:spPr bwMode="auto">
          <a:xfrm>
            <a:off x="4594225" y="57150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grpSp>
        <p:nvGrpSpPr>
          <p:cNvPr id="212996" name="Group 13"/>
          <p:cNvGrpSpPr>
            <a:grpSpLocks/>
          </p:cNvGrpSpPr>
          <p:nvPr/>
        </p:nvGrpSpPr>
        <p:grpSpPr bwMode="auto">
          <a:xfrm>
            <a:off x="2438400" y="1828800"/>
            <a:ext cx="4419600" cy="4038600"/>
            <a:chOff x="1536" y="1152"/>
            <a:chExt cx="2784" cy="2544"/>
          </a:xfrm>
        </p:grpSpPr>
        <p:sp>
          <p:nvSpPr>
            <p:cNvPr id="212997"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12998"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12999"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13000" name="Text Box 10"/>
            <p:cNvSpPr txBox="1">
              <a:spLocks noChangeArrowheads="1"/>
            </p:cNvSpPr>
            <p:nvPr/>
          </p:nvSpPr>
          <p:spPr bwMode="auto">
            <a:xfrm>
              <a:off x="2688" y="1440"/>
              <a:ext cx="720"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E</a:t>
              </a:r>
            </a:p>
          </p:txBody>
        </p:sp>
        <p:sp>
          <p:nvSpPr>
            <p:cNvPr id="213001" name="Text Box 11"/>
            <p:cNvSpPr txBox="1">
              <a:spLocks noChangeArrowheads="1"/>
            </p:cNvSpPr>
            <p:nvPr/>
          </p:nvSpPr>
          <p:spPr bwMode="auto">
            <a:xfrm>
              <a:off x="2208" y="2592"/>
              <a:ext cx="720"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I</a:t>
              </a:r>
            </a:p>
          </p:txBody>
        </p:sp>
        <p:sp>
          <p:nvSpPr>
            <p:cNvPr id="213002" name="Text Box 12"/>
            <p:cNvSpPr txBox="1">
              <a:spLocks noChangeArrowheads="1"/>
            </p:cNvSpPr>
            <p:nvPr/>
          </p:nvSpPr>
          <p:spPr bwMode="auto">
            <a:xfrm>
              <a:off x="3264" y="2592"/>
              <a:ext cx="720"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R</a:t>
              </a:r>
            </a:p>
          </p:txBody>
        </p:sp>
      </p:grpSp>
    </p:spTree>
    <p:extLst>
      <p:ext uri="{BB962C8B-B14F-4D97-AF65-F5344CB8AC3E}">
        <p14:creationId xmlns:p14="http://schemas.microsoft.com/office/powerpoint/2010/main" val="302601736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pPr eaLnBrk="1" hangingPunct="1"/>
            <a:r>
              <a:rPr lang="en-US" altLang="en-US" b="1">
                <a:solidFill>
                  <a:srgbClr val="0070C0"/>
                </a:solidFill>
              </a:rPr>
              <a:t>Watts Law</a:t>
            </a:r>
          </a:p>
        </p:txBody>
      </p:sp>
      <p:sp>
        <p:nvSpPr>
          <p:cNvPr id="289795" name="Oval 3"/>
          <p:cNvSpPr>
            <a:spLocks noChangeArrowheads="1"/>
          </p:cNvSpPr>
          <p:nvPr/>
        </p:nvSpPr>
        <p:spPr bwMode="auto">
          <a:xfrm>
            <a:off x="2438400" y="1828800"/>
            <a:ext cx="4419600" cy="4038600"/>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89796" name="Text Box 4"/>
          <p:cNvSpPr txBox="1">
            <a:spLocks noChangeArrowheads="1"/>
          </p:cNvSpPr>
          <p:nvPr/>
        </p:nvSpPr>
        <p:spPr bwMode="auto">
          <a:xfrm>
            <a:off x="4594225" y="57150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89797" name="Line 5"/>
          <p:cNvSpPr>
            <a:spLocks noChangeShapeType="1"/>
          </p:cNvSpPr>
          <p:nvPr/>
        </p:nvSpPr>
        <p:spPr bwMode="auto">
          <a:xfrm>
            <a:off x="2438400" y="3810000"/>
            <a:ext cx="4419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89798" name="Line 6"/>
          <p:cNvSpPr>
            <a:spLocks noChangeShapeType="1"/>
          </p:cNvSpPr>
          <p:nvPr/>
        </p:nvSpPr>
        <p:spPr bwMode="auto">
          <a:xfrm>
            <a:off x="4648200" y="3810000"/>
            <a:ext cx="0" cy="1981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89799" name="Text Box 7"/>
          <p:cNvSpPr txBox="1">
            <a:spLocks noChangeArrowheads="1"/>
          </p:cNvSpPr>
          <p:nvPr/>
        </p:nvSpPr>
        <p:spPr bwMode="auto">
          <a:xfrm>
            <a:off x="4267200" y="22860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P</a:t>
            </a:r>
          </a:p>
        </p:txBody>
      </p:sp>
      <p:sp>
        <p:nvSpPr>
          <p:cNvPr id="289800" name="Text Box 8"/>
          <p:cNvSpPr txBox="1">
            <a:spLocks noChangeArrowheads="1"/>
          </p:cNvSpPr>
          <p:nvPr/>
        </p:nvSpPr>
        <p:spPr bwMode="auto">
          <a:xfrm>
            <a:off x="35052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I</a:t>
            </a:r>
          </a:p>
        </p:txBody>
      </p:sp>
      <p:sp>
        <p:nvSpPr>
          <p:cNvPr id="289801" name="Text Box 9"/>
          <p:cNvSpPr txBox="1">
            <a:spLocks noChangeArrowheads="1"/>
          </p:cNvSpPr>
          <p:nvPr/>
        </p:nvSpPr>
        <p:spPr bwMode="auto">
          <a:xfrm>
            <a:off x="51816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E</a:t>
            </a:r>
          </a:p>
        </p:txBody>
      </p:sp>
      <p:sp>
        <p:nvSpPr>
          <p:cNvPr id="289802" name="Text Box 10"/>
          <p:cNvSpPr txBox="1">
            <a:spLocks noChangeArrowheads="1"/>
          </p:cNvSpPr>
          <p:nvPr/>
        </p:nvSpPr>
        <p:spPr bwMode="auto">
          <a:xfrm>
            <a:off x="304800" y="60198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400" b="1">
                <a:solidFill>
                  <a:srgbClr val="0070C0"/>
                </a:solidFill>
                <a:cs typeface="Arial" charset="0"/>
              </a:rPr>
              <a:t>To find the Voltage formula cover the “E” leaving P/I</a:t>
            </a:r>
          </a:p>
        </p:txBody>
      </p:sp>
      <p:pic>
        <p:nvPicPr>
          <p:cNvPr id="289803" name="Picture 11" descr="MCPE02542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5410200" y="2819400"/>
            <a:ext cx="25908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070040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pPr eaLnBrk="1" hangingPunct="1"/>
            <a:r>
              <a:rPr lang="en-US" altLang="en-US" b="1">
                <a:solidFill>
                  <a:srgbClr val="0070C0"/>
                </a:solidFill>
              </a:rPr>
              <a:t>Calculating Wattage</a:t>
            </a:r>
          </a:p>
        </p:txBody>
      </p:sp>
      <p:graphicFrame>
        <p:nvGraphicFramePr>
          <p:cNvPr id="290819" name="Object 3"/>
          <p:cNvGraphicFramePr>
            <a:graphicFrameLocks noGrp="1" noChangeAspect="1"/>
          </p:cNvGraphicFramePr>
          <p:nvPr>
            <p:ph idx="1"/>
          </p:nvPr>
        </p:nvGraphicFramePr>
        <p:xfrm>
          <a:off x="2438400" y="1524000"/>
          <a:ext cx="4343400" cy="2743200"/>
        </p:xfrm>
        <a:graphic>
          <a:graphicData uri="http://schemas.openxmlformats.org/presentationml/2006/ole">
            <mc:AlternateContent xmlns:mc="http://schemas.openxmlformats.org/markup-compatibility/2006">
              <mc:Choice xmlns:v="urn:schemas-microsoft-com:vml" Requires="v">
                <p:oleObj spid="_x0000_s4121" name="Visio" r:id="rId4" imgW="1161593" imgH="606247" progId="">
                  <p:embed/>
                </p:oleObj>
              </mc:Choice>
              <mc:Fallback>
                <p:oleObj name="Visio" r:id="rId4" imgW="1161593" imgH="606247" progId="">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524000"/>
                        <a:ext cx="43434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0820" name="Text Box 4"/>
          <p:cNvSpPr txBox="1">
            <a:spLocks noChangeArrowheads="1"/>
          </p:cNvSpPr>
          <p:nvPr/>
        </p:nvSpPr>
        <p:spPr bwMode="auto">
          <a:xfrm>
            <a:off x="3505200" y="20574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I=2A</a:t>
            </a:r>
          </a:p>
        </p:txBody>
      </p:sp>
      <p:sp>
        <p:nvSpPr>
          <p:cNvPr id="290821" name="Text Box 5"/>
          <p:cNvSpPr txBox="1">
            <a:spLocks noChangeArrowheads="1"/>
          </p:cNvSpPr>
          <p:nvPr/>
        </p:nvSpPr>
        <p:spPr bwMode="auto">
          <a:xfrm>
            <a:off x="1066800" y="3276600"/>
            <a:ext cx="1828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P=?</a:t>
            </a:r>
            <a:endParaRPr lang="en-US" altLang="en-US" b="1">
              <a:solidFill>
                <a:srgbClr val="000000"/>
              </a:solidFill>
              <a:cs typeface="Arial" charset="0"/>
              <a:sym typeface="Symbol" pitchFamily="18" charset="2"/>
            </a:endParaRPr>
          </a:p>
        </p:txBody>
      </p:sp>
      <p:sp>
        <p:nvSpPr>
          <p:cNvPr id="290822" name="Text Box 6"/>
          <p:cNvSpPr txBox="1">
            <a:spLocks noChangeArrowheads="1"/>
          </p:cNvSpPr>
          <p:nvPr/>
        </p:nvSpPr>
        <p:spPr bwMode="auto">
          <a:xfrm>
            <a:off x="1066800" y="2667000"/>
            <a:ext cx="1676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E=24V</a:t>
            </a:r>
          </a:p>
        </p:txBody>
      </p:sp>
      <p:sp>
        <p:nvSpPr>
          <p:cNvPr id="290823" name="Text Box 7"/>
          <p:cNvSpPr txBox="1">
            <a:spLocks noChangeArrowheads="1"/>
          </p:cNvSpPr>
          <p:nvPr/>
        </p:nvSpPr>
        <p:spPr bwMode="auto">
          <a:xfrm>
            <a:off x="533400" y="4572000"/>
            <a:ext cx="63246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4000" b="1">
                <a:solidFill>
                  <a:srgbClr val="0070C0"/>
                </a:solidFill>
                <a:cs typeface="Arial" charset="0"/>
              </a:rPr>
              <a:t>P=IxE		2x24 = 48</a:t>
            </a:r>
          </a:p>
          <a:p>
            <a:pPr eaLnBrk="1" fontAlgn="base" hangingPunct="1">
              <a:spcBef>
                <a:spcPct val="50000"/>
              </a:spcBef>
              <a:spcAft>
                <a:spcPct val="0"/>
              </a:spcAft>
              <a:buFontTx/>
              <a:buNone/>
            </a:pPr>
            <a:r>
              <a:rPr lang="en-US" altLang="en-US" sz="4000" b="1">
                <a:solidFill>
                  <a:srgbClr val="0070C0"/>
                </a:solidFill>
                <a:cs typeface="Arial" charset="0"/>
              </a:rPr>
              <a:t>Answer:	P = 48W</a:t>
            </a:r>
          </a:p>
        </p:txBody>
      </p:sp>
      <p:sp>
        <p:nvSpPr>
          <p:cNvPr id="290824" name="Freeform 8"/>
          <p:cNvSpPr>
            <a:spLocks/>
          </p:cNvSpPr>
          <p:nvPr/>
        </p:nvSpPr>
        <p:spPr bwMode="auto">
          <a:xfrm>
            <a:off x="3352800" y="1828800"/>
            <a:ext cx="1016000" cy="558800"/>
          </a:xfrm>
          <a:custGeom>
            <a:avLst/>
            <a:gdLst>
              <a:gd name="T0" fmla="*/ 2147483647 w 640"/>
              <a:gd name="T1" fmla="*/ 2147483647 h 352"/>
              <a:gd name="T2" fmla="*/ 2147483647 w 640"/>
              <a:gd name="T3" fmla="*/ 2147483647 h 352"/>
              <a:gd name="T4" fmla="*/ 2147483647 w 640"/>
              <a:gd name="T5" fmla="*/ 2147483647 h 352"/>
              <a:gd name="T6" fmla="*/ 2147483647 w 640"/>
              <a:gd name="T7" fmla="*/ 2147483647 h 352"/>
              <a:gd name="T8" fmla="*/ 2147483647 w 640"/>
              <a:gd name="T9" fmla="*/ 2147483647 h 352"/>
              <a:gd name="T10" fmla="*/ 0 60000 65536"/>
              <a:gd name="T11" fmla="*/ 0 60000 65536"/>
              <a:gd name="T12" fmla="*/ 0 60000 65536"/>
              <a:gd name="T13" fmla="*/ 0 60000 65536"/>
              <a:gd name="T14" fmla="*/ 0 60000 65536"/>
              <a:gd name="T15" fmla="*/ 0 w 640"/>
              <a:gd name="T16" fmla="*/ 0 h 352"/>
              <a:gd name="T17" fmla="*/ 640 w 640"/>
              <a:gd name="T18" fmla="*/ 352 h 352"/>
            </a:gdLst>
            <a:ahLst/>
            <a:cxnLst>
              <a:cxn ang="T10">
                <a:pos x="T0" y="T1"/>
              </a:cxn>
              <a:cxn ang="T11">
                <a:pos x="T2" y="T3"/>
              </a:cxn>
              <a:cxn ang="T12">
                <a:pos x="T4" y="T5"/>
              </a:cxn>
              <a:cxn ang="T13">
                <a:pos x="T6" y="T7"/>
              </a:cxn>
              <a:cxn ang="T14">
                <a:pos x="T8" y="T9"/>
              </a:cxn>
            </a:cxnLst>
            <a:rect l="T15" t="T16" r="T17" b="T18"/>
            <a:pathLst>
              <a:path w="640" h="352">
                <a:moveTo>
                  <a:pt x="16" y="352"/>
                </a:moveTo>
                <a:cubicBezTo>
                  <a:pt x="8" y="260"/>
                  <a:pt x="0" y="168"/>
                  <a:pt x="16" y="112"/>
                </a:cubicBezTo>
                <a:cubicBezTo>
                  <a:pt x="32" y="56"/>
                  <a:pt x="40" y="32"/>
                  <a:pt x="112" y="16"/>
                </a:cubicBezTo>
                <a:cubicBezTo>
                  <a:pt x="184" y="0"/>
                  <a:pt x="360" y="16"/>
                  <a:pt x="448" y="16"/>
                </a:cubicBezTo>
                <a:cubicBezTo>
                  <a:pt x="536" y="16"/>
                  <a:pt x="608" y="16"/>
                  <a:pt x="640" y="16"/>
                </a:cubicBezTo>
              </a:path>
            </a:pathLst>
          </a:custGeom>
          <a:noFill/>
          <a:ln w="38100">
            <a:solidFill>
              <a:schemeClr val="accent2"/>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338268496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pPr eaLnBrk="1" hangingPunct="1"/>
            <a:r>
              <a:rPr lang="en-US" altLang="en-US" b="1">
                <a:solidFill>
                  <a:srgbClr val="0070C0"/>
                </a:solidFill>
              </a:rPr>
              <a:t>Calculating Amperage</a:t>
            </a:r>
          </a:p>
        </p:txBody>
      </p:sp>
      <p:graphicFrame>
        <p:nvGraphicFramePr>
          <p:cNvPr id="291843" name="Object 3"/>
          <p:cNvGraphicFramePr>
            <a:graphicFrameLocks noGrp="1" noChangeAspect="1"/>
          </p:cNvGraphicFramePr>
          <p:nvPr>
            <p:ph idx="1"/>
          </p:nvPr>
        </p:nvGraphicFramePr>
        <p:xfrm>
          <a:off x="2438400" y="1524000"/>
          <a:ext cx="4343400" cy="2743200"/>
        </p:xfrm>
        <a:graphic>
          <a:graphicData uri="http://schemas.openxmlformats.org/presentationml/2006/ole">
            <mc:AlternateContent xmlns:mc="http://schemas.openxmlformats.org/markup-compatibility/2006">
              <mc:Choice xmlns:v="urn:schemas-microsoft-com:vml" Requires="v">
                <p:oleObj spid="_x0000_s5145" name="Visio" r:id="rId4" imgW="1161593" imgH="606247" progId="">
                  <p:embed/>
                </p:oleObj>
              </mc:Choice>
              <mc:Fallback>
                <p:oleObj name="Visio" r:id="rId4" imgW="1161593" imgH="606247" progId="">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524000"/>
                        <a:ext cx="43434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1844" name="Text Box 4"/>
          <p:cNvSpPr txBox="1">
            <a:spLocks noChangeArrowheads="1"/>
          </p:cNvSpPr>
          <p:nvPr/>
        </p:nvSpPr>
        <p:spPr bwMode="auto">
          <a:xfrm>
            <a:off x="3505200" y="20574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I=?</a:t>
            </a:r>
          </a:p>
        </p:txBody>
      </p:sp>
      <p:sp>
        <p:nvSpPr>
          <p:cNvPr id="291845" name="Text Box 5"/>
          <p:cNvSpPr txBox="1">
            <a:spLocks noChangeArrowheads="1"/>
          </p:cNvSpPr>
          <p:nvPr/>
        </p:nvSpPr>
        <p:spPr bwMode="auto">
          <a:xfrm>
            <a:off x="1066800" y="3276600"/>
            <a:ext cx="1828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P=48W</a:t>
            </a:r>
            <a:endParaRPr lang="en-US" altLang="en-US" b="1">
              <a:solidFill>
                <a:srgbClr val="000000"/>
              </a:solidFill>
              <a:cs typeface="Arial" charset="0"/>
              <a:sym typeface="Symbol" pitchFamily="18" charset="2"/>
            </a:endParaRPr>
          </a:p>
        </p:txBody>
      </p:sp>
      <p:sp>
        <p:nvSpPr>
          <p:cNvPr id="291846" name="Text Box 6"/>
          <p:cNvSpPr txBox="1">
            <a:spLocks noChangeArrowheads="1"/>
          </p:cNvSpPr>
          <p:nvPr/>
        </p:nvSpPr>
        <p:spPr bwMode="auto">
          <a:xfrm>
            <a:off x="1066800" y="2667000"/>
            <a:ext cx="1676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E=24V</a:t>
            </a:r>
          </a:p>
        </p:txBody>
      </p:sp>
      <p:sp>
        <p:nvSpPr>
          <p:cNvPr id="291847" name="Text Box 7"/>
          <p:cNvSpPr txBox="1">
            <a:spLocks noChangeArrowheads="1"/>
          </p:cNvSpPr>
          <p:nvPr/>
        </p:nvSpPr>
        <p:spPr bwMode="auto">
          <a:xfrm>
            <a:off x="533400" y="4572000"/>
            <a:ext cx="63246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4000" b="1">
                <a:solidFill>
                  <a:srgbClr val="0070C0"/>
                </a:solidFill>
                <a:cs typeface="Arial" charset="0"/>
              </a:rPr>
              <a:t>I=P/E		48/24 = 2</a:t>
            </a:r>
          </a:p>
          <a:p>
            <a:pPr eaLnBrk="1" fontAlgn="base" hangingPunct="1">
              <a:spcBef>
                <a:spcPct val="50000"/>
              </a:spcBef>
              <a:spcAft>
                <a:spcPct val="0"/>
              </a:spcAft>
              <a:buFontTx/>
              <a:buNone/>
            </a:pPr>
            <a:r>
              <a:rPr lang="en-US" altLang="en-US" sz="4000" b="1">
                <a:solidFill>
                  <a:srgbClr val="0070C0"/>
                </a:solidFill>
                <a:cs typeface="Arial" charset="0"/>
              </a:rPr>
              <a:t>Answer:	I = 2A</a:t>
            </a:r>
          </a:p>
        </p:txBody>
      </p:sp>
      <p:sp>
        <p:nvSpPr>
          <p:cNvPr id="291848" name="Freeform 8"/>
          <p:cNvSpPr>
            <a:spLocks/>
          </p:cNvSpPr>
          <p:nvPr/>
        </p:nvSpPr>
        <p:spPr bwMode="auto">
          <a:xfrm>
            <a:off x="3352800" y="1828800"/>
            <a:ext cx="1016000" cy="558800"/>
          </a:xfrm>
          <a:custGeom>
            <a:avLst/>
            <a:gdLst>
              <a:gd name="T0" fmla="*/ 2147483647 w 640"/>
              <a:gd name="T1" fmla="*/ 2147483647 h 352"/>
              <a:gd name="T2" fmla="*/ 2147483647 w 640"/>
              <a:gd name="T3" fmla="*/ 2147483647 h 352"/>
              <a:gd name="T4" fmla="*/ 2147483647 w 640"/>
              <a:gd name="T5" fmla="*/ 2147483647 h 352"/>
              <a:gd name="T6" fmla="*/ 2147483647 w 640"/>
              <a:gd name="T7" fmla="*/ 2147483647 h 352"/>
              <a:gd name="T8" fmla="*/ 2147483647 w 640"/>
              <a:gd name="T9" fmla="*/ 2147483647 h 352"/>
              <a:gd name="T10" fmla="*/ 0 60000 65536"/>
              <a:gd name="T11" fmla="*/ 0 60000 65536"/>
              <a:gd name="T12" fmla="*/ 0 60000 65536"/>
              <a:gd name="T13" fmla="*/ 0 60000 65536"/>
              <a:gd name="T14" fmla="*/ 0 60000 65536"/>
              <a:gd name="T15" fmla="*/ 0 w 640"/>
              <a:gd name="T16" fmla="*/ 0 h 352"/>
              <a:gd name="T17" fmla="*/ 640 w 640"/>
              <a:gd name="T18" fmla="*/ 352 h 352"/>
            </a:gdLst>
            <a:ahLst/>
            <a:cxnLst>
              <a:cxn ang="T10">
                <a:pos x="T0" y="T1"/>
              </a:cxn>
              <a:cxn ang="T11">
                <a:pos x="T2" y="T3"/>
              </a:cxn>
              <a:cxn ang="T12">
                <a:pos x="T4" y="T5"/>
              </a:cxn>
              <a:cxn ang="T13">
                <a:pos x="T6" y="T7"/>
              </a:cxn>
              <a:cxn ang="T14">
                <a:pos x="T8" y="T9"/>
              </a:cxn>
            </a:cxnLst>
            <a:rect l="T15" t="T16" r="T17" b="T18"/>
            <a:pathLst>
              <a:path w="640" h="352">
                <a:moveTo>
                  <a:pt x="16" y="352"/>
                </a:moveTo>
                <a:cubicBezTo>
                  <a:pt x="8" y="260"/>
                  <a:pt x="0" y="168"/>
                  <a:pt x="16" y="112"/>
                </a:cubicBezTo>
                <a:cubicBezTo>
                  <a:pt x="32" y="56"/>
                  <a:pt x="40" y="32"/>
                  <a:pt x="112" y="16"/>
                </a:cubicBezTo>
                <a:cubicBezTo>
                  <a:pt x="184" y="0"/>
                  <a:pt x="360" y="16"/>
                  <a:pt x="448" y="16"/>
                </a:cubicBezTo>
                <a:cubicBezTo>
                  <a:pt x="536" y="16"/>
                  <a:pt x="608" y="16"/>
                  <a:pt x="640" y="16"/>
                </a:cubicBezTo>
              </a:path>
            </a:pathLst>
          </a:custGeom>
          <a:noFill/>
          <a:ln w="38100">
            <a:solidFill>
              <a:schemeClr val="accent2"/>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258685426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pPr eaLnBrk="1" hangingPunct="1"/>
            <a:r>
              <a:rPr lang="en-US" altLang="en-US" b="1">
                <a:solidFill>
                  <a:srgbClr val="0070C0"/>
                </a:solidFill>
              </a:rPr>
              <a:t>Calculating Voltage</a:t>
            </a:r>
          </a:p>
        </p:txBody>
      </p:sp>
      <p:graphicFrame>
        <p:nvGraphicFramePr>
          <p:cNvPr id="292867" name="Object 3"/>
          <p:cNvGraphicFramePr>
            <a:graphicFrameLocks noGrp="1" noChangeAspect="1"/>
          </p:cNvGraphicFramePr>
          <p:nvPr>
            <p:ph idx="1"/>
          </p:nvPr>
        </p:nvGraphicFramePr>
        <p:xfrm>
          <a:off x="2438400" y="1524000"/>
          <a:ext cx="4343400" cy="2743200"/>
        </p:xfrm>
        <a:graphic>
          <a:graphicData uri="http://schemas.openxmlformats.org/presentationml/2006/ole">
            <mc:AlternateContent xmlns:mc="http://schemas.openxmlformats.org/markup-compatibility/2006">
              <mc:Choice xmlns:v="urn:schemas-microsoft-com:vml" Requires="v">
                <p:oleObj spid="_x0000_s6169" name="Visio" r:id="rId4" imgW="1161593" imgH="606247" progId="">
                  <p:embed/>
                </p:oleObj>
              </mc:Choice>
              <mc:Fallback>
                <p:oleObj name="Visio" r:id="rId4" imgW="1161593" imgH="606247" progId="">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524000"/>
                        <a:ext cx="43434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2868" name="Text Box 4"/>
          <p:cNvSpPr txBox="1">
            <a:spLocks noChangeArrowheads="1"/>
          </p:cNvSpPr>
          <p:nvPr/>
        </p:nvSpPr>
        <p:spPr bwMode="auto">
          <a:xfrm>
            <a:off x="3505200" y="20574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I=2A</a:t>
            </a:r>
          </a:p>
        </p:txBody>
      </p:sp>
      <p:sp>
        <p:nvSpPr>
          <p:cNvPr id="292869" name="Text Box 5"/>
          <p:cNvSpPr txBox="1">
            <a:spLocks noChangeArrowheads="1"/>
          </p:cNvSpPr>
          <p:nvPr/>
        </p:nvSpPr>
        <p:spPr bwMode="auto">
          <a:xfrm>
            <a:off x="1066800" y="3276600"/>
            <a:ext cx="1828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P=48W</a:t>
            </a:r>
            <a:endParaRPr lang="en-US" altLang="en-US" b="1">
              <a:solidFill>
                <a:srgbClr val="000000"/>
              </a:solidFill>
              <a:cs typeface="Arial" charset="0"/>
              <a:sym typeface="Symbol" pitchFamily="18" charset="2"/>
            </a:endParaRPr>
          </a:p>
        </p:txBody>
      </p:sp>
      <p:sp>
        <p:nvSpPr>
          <p:cNvPr id="292870" name="Text Box 6"/>
          <p:cNvSpPr txBox="1">
            <a:spLocks noChangeArrowheads="1"/>
          </p:cNvSpPr>
          <p:nvPr/>
        </p:nvSpPr>
        <p:spPr bwMode="auto">
          <a:xfrm>
            <a:off x="1066800" y="2667000"/>
            <a:ext cx="1676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E=?</a:t>
            </a:r>
          </a:p>
        </p:txBody>
      </p:sp>
      <p:sp>
        <p:nvSpPr>
          <p:cNvPr id="292871" name="Text Box 7"/>
          <p:cNvSpPr txBox="1">
            <a:spLocks noChangeArrowheads="1"/>
          </p:cNvSpPr>
          <p:nvPr/>
        </p:nvSpPr>
        <p:spPr bwMode="auto">
          <a:xfrm>
            <a:off x="533400" y="4572000"/>
            <a:ext cx="63246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4000" b="1">
                <a:solidFill>
                  <a:srgbClr val="0070C0"/>
                </a:solidFill>
                <a:cs typeface="Arial" charset="0"/>
              </a:rPr>
              <a:t>E=P/I		48/2 = 24</a:t>
            </a:r>
          </a:p>
          <a:p>
            <a:pPr eaLnBrk="1" fontAlgn="base" hangingPunct="1">
              <a:spcBef>
                <a:spcPct val="50000"/>
              </a:spcBef>
              <a:spcAft>
                <a:spcPct val="0"/>
              </a:spcAft>
              <a:buFontTx/>
              <a:buNone/>
            </a:pPr>
            <a:r>
              <a:rPr lang="en-US" altLang="en-US" sz="4000" b="1">
                <a:solidFill>
                  <a:srgbClr val="0070C0"/>
                </a:solidFill>
                <a:cs typeface="Arial" charset="0"/>
              </a:rPr>
              <a:t>Answer:	E = 24V</a:t>
            </a:r>
          </a:p>
        </p:txBody>
      </p:sp>
      <p:sp>
        <p:nvSpPr>
          <p:cNvPr id="292872" name="Freeform 8"/>
          <p:cNvSpPr>
            <a:spLocks/>
          </p:cNvSpPr>
          <p:nvPr/>
        </p:nvSpPr>
        <p:spPr bwMode="auto">
          <a:xfrm>
            <a:off x="3352800" y="1828800"/>
            <a:ext cx="1016000" cy="558800"/>
          </a:xfrm>
          <a:custGeom>
            <a:avLst/>
            <a:gdLst>
              <a:gd name="T0" fmla="*/ 2147483647 w 640"/>
              <a:gd name="T1" fmla="*/ 2147483647 h 352"/>
              <a:gd name="T2" fmla="*/ 2147483647 w 640"/>
              <a:gd name="T3" fmla="*/ 2147483647 h 352"/>
              <a:gd name="T4" fmla="*/ 2147483647 w 640"/>
              <a:gd name="T5" fmla="*/ 2147483647 h 352"/>
              <a:gd name="T6" fmla="*/ 2147483647 w 640"/>
              <a:gd name="T7" fmla="*/ 2147483647 h 352"/>
              <a:gd name="T8" fmla="*/ 2147483647 w 640"/>
              <a:gd name="T9" fmla="*/ 2147483647 h 352"/>
              <a:gd name="T10" fmla="*/ 0 60000 65536"/>
              <a:gd name="T11" fmla="*/ 0 60000 65536"/>
              <a:gd name="T12" fmla="*/ 0 60000 65536"/>
              <a:gd name="T13" fmla="*/ 0 60000 65536"/>
              <a:gd name="T14" fmla="*/ 0 60000 65536"/>
              <a:gd name="T15" fmla="*/ 0 w 640"/>
              <a:gd name="T16" fmla="*/ 0 h 352"/>
              <a:gd name="T17" fmla="*/ 640 w 640"/>
              <a:gd name="T18" fmla="*/ 352 h 352"/>
            </a:gdLst>
            <a:ahLst/>
            <a:cxnLst>
              <a:cxn ang="T10">
                <a:pos x="T0" y="T1"/>
              </a:cxn>
              <a:cxn ang="T11">
                <a:pos x="T2" y="T3"/>
              </a:cxn>
              <a:cxn ang="T12">
                <a:pos x="T4" y="T5"/>
              </a:cxn>
              <a:cxn ang="T13">
                <a:pos x="T6" y="T7"/>
              </a:cxn>
              <a:cxn ang="T14">
                <a:pos x="T8" y="T9"/>
              </a:cxn>
            </a:cxnLst>
            <a:rect l="T15" t="T16" r="T17" b="T18"/>
            <a:pathLst>
              <a:path w="640" h="352">
                <a:moveTo>
                  <a:pt x="16" y="352"/>
                </a:moveTo>
                <a:cubicBezTo>
                  <a:pt x="8" y="260"/>
                  <a:pt x="0" y="168"/>
                  <a:pt x="16" y="112"/>
                </a:cubicBezTo>
                <a:cubicBezTo>
                  <a:pt x="32" y="56"/>
                  <a:pt x="40" y="32"/>
                  <a:pt x="112" y="16"/>
                </a:cubicBezTo>
                <a:cubicBezTo>
                  <a:pt x="184" y="0"/>
                  <a:pt x="360" y="16"/>
                  <a:pt x="448" y="16"/>
                </a:cubicBezTo>
                <a:cubicBezTo>
                  <a:pt x="536" y="16"/>
                  <a:pt x="608" y="16"/>
                  <a:pt x="640" y="16"/>
                </a:cubicBezTo>
              </a:path>
            </a:pathLst>
          </a:custGeom>
          <a:noFill/>
          <a:ln w="38100">
            <a:solidFill>
              <a:schemeClr val="accent2"/>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282174546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Title 1"/>
          <p:cNvSpPr>
            <a:spLocks noGrp="1"/>
          </p:cNvSpPr>
          <p:nvPr>
            <p:ph type="title"/>
          </p:nvPr>
        </p:nvSpPr>
        <p:spPr/>
        <p:txBody>
          <a:bodyPr/>
          <a:lstStyle/>
          <a:p>
            <a:r>
              <a:rPr lang="en-US" altLang="en-US"/>
              <a:t>T5C08</a:t>
            </a:r>
          </a:p>
        </p:txBody>
      </p:sp>
      <p:sp>
        <p:nvSpPr>
          <p:cNvPr id="3" name="Content Placeholder 2"/>
          <p:cNvSpPr>
            <a:spLocks noGrp="1"/>
          </p:cNvSpPr>
          <p:nvPr>
            <p:ph idx="1"/>
          </p:nvPr>
        </p:nvSpPr>
        <p:spPr>
          <a:xfrm>
            <a:off x="228600" y="1295400"/>
            <a:ext cx="8915400" cy="5334000"/>
          </a:xfrm>
        </p:spPr>
        <p:txBody>
          <a:bodyPr/>
          <a:lstStyle/>
          <a:p>
            <a:pPr>
              <a:buFontTx/>
              <a:buNone/>
            </a:pPr>
            <a:r>
              <a:rPr lang="en-US" altLang="en-US" dirty="0"/>
              <a:t>What is the formula used to calculate electrical power (P) in a DC circuit?</a:t>
            </a:r>
          </a:p>
          <a:p>
            <a:pPr>
              <a:buFontTx/>
              <a:buNone/>
            </a:pPr>
            <a:r>
              <a:rPr lang="en-US" altLang="en-US" dirty="0"/>
              <a:t>A. P = I x E</a:t>
            </a:r>
          </a:p>
          <a:p>
            <a:pPr>
              <a:buFontTx/>
              <a:buNone/>
            </a:pPr>
            <a:r>
              <a:rPr lang="en-US" altLang="en-US" dirty="0"/>
              <a:t>B. P = E / I</a:t>
            </a:r>
          </a:p>
          <a:p>
            <a:pPr>
              <a:buFontTx/>
              <a:buNone/>
            </a:pPr>
            <a:r>
              <a:rPr lang="en-US" altLang="en-US" dirty="0"/>
              <a:t>C. P = E – I</a:t>
            </a:r>
          </a:p>
          <a:p>
            <a:pPr>
              <a:buFontTx/>
              <a:buNone/>
            </a:pPr>
            <a:r>
              <a:rPr lang="en-US" altLang="en-US" dirty="0"/>
              <a:t>D. P = I + E</a:t>
            </a:r>
          </a:p>
        </p:txBody>
      </p:sp>
    </p:spTree>
    <p:extLst>
      <p:ext uri="{BB962C8B-B14F-4D97-AF65-F5344CB8AC3E}">
        <p14:creationId xmlns:p14="http://schemas.microsoft.com/office/powerpoint/2010/main" val="132795047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Title 1"/>
          <p:cNvSpPr>
            <a:spLocks noGrp="1"/>
          </p:cNvSpPr>
          <p:nvPr>
            <p:ph type="title"/>
          </p:nvPr>
        </p:nvSpPr>
        <p:spPr/>
        <p:txBody>
          <a:bodyPr/>
          <a:lstStyle/>
          <a:p>
            <a:r>
              <a:rPr lang="en-US" altLang="en-US"/>
              <a:t>T5C08</a:t>
            </a:r>
          </a:p>
        </p:txBody>
      </p:sp>
      <p:sp>
        <p:nvSpPr>
          <p:cNvPr id="3" name="Content Placeholder 2"/>
          <p:cNvSpPr>
            <a:spLocks noGrp="1"/>
          </p:cNvSpPr>
          <p:nvPr>
            <p:ph idx="1"/>
          </p:nvPr>
        </p:nvSpPr>
        <p:spPr>
          <a:xfrm>
            <a:off x="228600" y="1295400"/>
            <a:ext cx="8915400" cy="5334000"/>
          </a:xfrm>
        </p:spPr>
        <p:txBody>
          <a:bodyPr/>
          <a:lstStyle/>
          <a:p>
            <a:pPr>
              <a:buFontTx/>
              <a:buNone/>
            </a:pPr>
            <a:r>
              <a:rPr lang="en-US" altLang="en-US" dirty="0"/>
              <a:t>What is the formula used to calculate electrical power (P) in a DC circuit?</a:t>
            </a:r>
          </a:p>
          <a:p>
            <a:pPr>
              <a:buFontTx/>
              <a:buNone/>
            </a:pPr>
            <a:r>
              <a:rPr lang="en-US" altLang="en-US" dirty="0"/>
              <a:t>A. P = I x E</a:t>
            </a:r>
          </a:p>
          <a:p>
            <a:pPr>
              <a:buFontTx/>
              <a:buNone/>
            </a:pPr>
            <a:r>
              <a:rPr lang="en-US" altLang="en-US" dirty="0">
                <a:solidFill>
                  <a:schemeClr val="bg1">
                    <a:lumMod val="75000"/>
                  </a:schemeClr>
                </a:solidFill>
              </a:rPr>
              <a:t>B. P = E / I</a:t>
            </a:r>
          </a:p>
          <a:p>
            <a:pPr>
              <a:buFontTx/>
              <a:buNone/>
            </a:pPr>
            <a:r>
              <a:rPr lang="en-US" altLang="en-US" dirty="0">
                <a:solidFill>
                  <a:schemeClr val="bg1">
                    <a:lumMod val="75000"/>
                  </a:schemeClr>
                </a:solidFill>
              </a:rPr>
              <a:t>C. P = E – I</a:t>
            </a:r>
          </a:p>
          <a:p>
            <a:pPr>
              <a:buFontTx/>
              <a:buNone/>
            </a:pPr>
            <a:r>
              <a:rPr lang="en-US" altLang="en-US" dirty="0">
                <a:solidFill>
                  <a:schemeClr val="bg1">
                    <a:lumMod val="75000"/>
                  </a:schemeClr>
                </a:solidFill>
              </a:rPr>
              <a:t>D. P = I + E</a:t>
            </a:r>
          </a:p>
        </p:txBody>
      </p:sp>
      <p:grpSp>
        <p:nvGrpSpPr>
          <p:cNvPr id="7" name="Group 13"/>
          <p:cNvGrpSpPr>
            <a:grpSpLocks/>
          </p:cNvGrpSpPr>
          <p:nvPr/>
        </p:nvGrpSpPr>
        <p:grpSpPr bwMode="auto">
          <a:xfrm>
            <a:off x="5334000" y="4800600"/>
            <a:ext cx="1600200" cy="1447800"/>
            <a:chOff x="1536" y="1152"/>
            <a:chExt cx="2784" cy="2544"/>
          </a:xfrm>
        </p:grpSpPr>
        <p:sp>
          <p:nvSpPr>
            <p:cNvPr id="293894"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93895"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93896"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93897" name="Text Box 10"/>
            <p:cNvSpPr txBox="1">
              <a:spLocks noChangeArrowheads="1"/>
            </p:cNvSpPr>
            <p:nvPr/>
          </p:nvSpPr>
          <p:spPr bwMode="auto">
            <a:xfrm>
              <a:off x="2688" y="1440"/>
              <a:ext cx="720"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P</a:t>
              </a:r>
            </a:p>
          </p:txBody>
        </p:sp>
        <p:sp>
          <p:nvSpPr>
            <p:cNvPr id="293898"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293899" name="Text Box 12"/>
            <p:cNvSpPr txBox="1">
              <a:spLocks noChangeArrowheads="1"/>
            </p:cNvSpPr>
            <p:nvPr/>
          </p:nvSpPr>
          <p:spPr bwMode="auto">
            <a:xfrm>
              <a:off x="3264" y="2592"/>
              <a:ext cx="720"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grpSp>
      <p:sp>
        <p:nvSpPr>
          <p:cNvPr id="14" name="TextBox 13"/>
          <p:cNvSpPr txBox="1">
            <a:spLocks noChangeArrowheads="1"/>
          </p:cNvSpPr>
          <p:nvPr/>
        </p:nvSpPr>
        <p:spPr bwMode="auto">
          <a:xfrm>
            <a:off x="2971800" y="5257800"/>
            <a:ext cx="152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P = I x E</a:t>
            </a:r>
          </a:p>
        </p:txBody>
      </p:sp>
    </p:spTree>
    <p:extLst>
      <p:ext uri="{BB962C8B-B14F-4D97-AF65-F5344CB8AC3E}">
        <p14:creationId xmlns:p14="http://schemas.microsoft.com/office/powerpoint/2010/main" val="68377918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Title 1"/>
          <p:cNvSpPr>
            <a:spLocks noGrp="1"/>
          </p:cNvSpPr>
          <p:nvPr>
            <p:ph type="title"/>
          </p:nvPr>
        </p:nvSpPr>
        <p:spPr/>
        <p:txBody>
          <a:bodyPr/>
          <a:lstStyle/>
          <a:p>
            <a:r>
              <a:rPr lang="en-US" altLang="en-US"/>
              <a:t>T5C09</a:t>
            </a:r>
          </a:p>
        </p:txBody>
      </p:sp>
      <p:sp>
        <p:nvSpPr>
          <p:cNvPr id="3" name="Content Placeholder 2"/>
          <p:cNvSpPr>
            <a:spLocks noGrp="1"/>
          </p:cNvSpPr>
          <p:nvPr>
            <p:ph idx="1"/>
          </p:nvPr>
        </p:nvSpPr>
        <p:spPr/>
        <p:txBody>
          <a:bodyPr/>
          <a:lstStyle/>
          <a:p>
            <a:pPr>
              <a:buFontTx/>
              <a:buNone/>
            </a:pPr>
            <a:r>
              <a:rPr lang="en-US" altLang="en-US" dirty="0"/>
              <a:t>How much power is delivered by a voltage of 13.8 volts DC and a current of 10 amperes?</a:t>
            </a:r>
          </a:p>
          <a:p>
            <a:pPr>
              <a:buFontTx/>
              <a:buNone/>
            </a:pPr>
            <a:r>
              <a:rPr lang="en-US" altLang="en-US" dirty="0"/>
              <a:t>A. 138 watts</a:t>
            </a:r>
          </a:p>
          <a:p>
            <a:pPr>
              <a:buFontTx/>
              <a:buNone/>
            </a:pPr>
            <a:r>
              <a:rPr lang="en-US" altLang="en-US" dirty="0"/>
              <a:t>B. 0.7 watts</a:t>
            </a:r>
          </a:p>
          <a:p>
            <a:pPr>
              <a:buFontTx/>
              <a:buNone/>
            </a:pPr>
            <a:r>
              <a:rPr lang="en-US" altLang="en-US" dirty="0"/>
              <a:t>C. 23.8 watts</a:t>
            </a:r>
          </a:p>
          <a:p>
            <a:pPr>
              <a:buFontTx/>
              <a:buNone/>
            </a:pPr>
            <a:r>
              <a:rPr lang="en-US" altLang="en-US" dirty="0"/>
              <a:t>D. 3.8 watts</a:t>
            </a:r>
          </a:p>
        </p:txBody>
      </p:sp>
    </p:spTree>
    <p:extLst>
      <p:ext uri="{BB962C8B-B14F-4D97-AF65-F5344CB8AC3E}">
        <p14:creationId xmlns:p14="http://schemas.microsoft.com/office/powerpoint/2010/main" val="371709668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Title 1"/>
          <p:cNvSpPr>
            <a:spLocks noGrp="1"/>
          </p:cNvSpPr>
          <p:nvPr>
            <p:ph type="title"/>
          </p:nvPr>
        </p:nvSpPr>
        <p:spPr/>
        <p:txBody>
          <a:bodyPr/>
          <a:lstStyle/>
          <a:p>
            <a:r>
              <a:rPr lang="en-US" altLang="en-US"/>
              <a:t>T5C09</a:t>
            </a:r>
          </a:p>
        </p:txBody>
      </p:sp>
      <p:sp>
        <p:nvSpPr>
          <p:cNvPr id="3" name="Content Placeholder 2"/>
          <p:cNvSpPr>
            <a:spLocks noGrp="1"/>
          </p:cNvSpPr>
          <p:nvPr>
            <p:ph idx="1"/>
          </p:nvPr>
        </p:nvSpPr>
        <p:spPr/>
        <p:txBody>
          <a:bodyPr/>
          <a:lstStyle/>
          <a:p>
            <a:pPr>
              <a:buFontTx/>
              <a:buNone/>
            </a:pPr>
            <a:r>
              <a:rPr lang="en-US" altLang="en-US" dirty="0"/>
              <a:t>How much power is delivered by a voltage of 13.8 volts DC and a current of 10 amperes?</a:t>
            </a:r>
          </a:p>
          <a:p>
            <a:pPr>
              <a:buFontTx/>
              <a:buNone/>
            </a:pPr>
            <a:r>
              <a:rPr lang="en-US" altLang="en-US" dirty="0"/>
              <a:t>A. 138 watts</a:t>
            </a:r>
          </a:p>
          <a:p>
            <a:pPr>
              <a:buFontTx/>
              <a:buNone/>
            </a:pPr>
            <a:r>
              <a:rPr lang="en-US" altLang="en-US" dirty="0">
                <a:solidFill>
                  <a:schemeClr val="bg1">
                    <a:lumMod val="75000"/>
                  </a:schemeClr>
                </a:solidFill>
              </a:rPr>
              <a:t>B. 0.7 watts</a:t>
            </a:r>
          </a:p>
          <a:p>
            <a:pPr>
              <a:buFontTx/>
              <a:buNone/>
            </a:pPr>
            <a:r>
              <a:rPr lang="en-US" altLang="en-US" dirty="0">
                <a:solidFill>
                  <a:schemeClr val="bg1">
                    <a:lumMod val="75000"/>
                  </a:schemeClr>
                </a:solidFill>
              </a:rPr>
              <a:t>C. 23.8 watts</a:t>
            </a:r>
          </a:p>
          <a:p>
            <a:pPr>
              <a:buFontTx/>
              <a:buNone/>
            </a:pPr>
            <a:r>
              <a:rPr lang="en-US" altLang="en-US" dirty="0">
                <a:solidFill>
                  <a:schemeClr val="bg1">
                    <a:lumMod val="75000"/>
                  </a:schemeClr>
                </a:solidFill>
              </a:rPr>
              <a:t>D. 3.8 watts</a:t>
            </a:r>
          </a:p>
        </p:txBody>
      </p:sp>
      <p:grpSp>
        <p:nvGrpSpPr>
          <p:cNvPr id="4" name="Group 13"/>
          <p:cNvGrpSpPr>
            <a:grpSpLocks/>
          </p:cNvGrpSpPr>
          <p:nvPr/>
        </p:nvGrpSpPr>
        <p:grpSpPr bwMode="auto">
          <a:xfrm>
            <a:off x="5334000" y="5334000"/>
            <a:ext cx="1066800" cy="914400"/>
            <a:chOff x="1536" y="1152"/>
            <a:chExt cx="2784" cy="2544"/>
          </a:xfrm>
        </p:grpSpPr>
        <p:sp>
          <p:nvSpPr>
            <p:cNvPr id="294918"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94919"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94920"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94921" name="Text Box 10"/>
            <p:cNvSpPr txBox="1">
              <a:spLocks noChangeArrowheads="1"/>
            </p:cNvSpPr>
            <p:nvPr/>
          </p:nvSpPr>
          <p:spPr bwMode="auto">
            <a:xfrm>
              <a:off x="2688" y="1440"/>
              <a:ext cx="720"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P</a:t>
              </a:r>
            </a:p>
          </p:txBody>
        </p:sp>
        <p:sp>
          <p:nvSpPr>
            <p:cNvPr id="294922"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294923" name="Text Box 12"/>
            <p:cNvSpPr txBox="1">
              <a:spLocks noChangeArrowheads="1"/>
            </p:cNvSpPr>
            <p:nvPr/>
          </p:nvSpPr>
          <p:spPr bwMode="auto">
            <a:xfrm>
              <a:off x="3264" y="2592"/>
              <a:ext cx="720"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P = I x E</a:t>
            </a:r>
          </a:p>
          <a:p>
            <a:pPr eaLnBrk="1" fontAlgn="base" hangingPunct="1">
              <a:spcBef>
                <a:spcPct val="0"/>
              </a:spcBef>
              <a:spcAft>
                <a:spcPct val="0"/>
              </a:spcAft>
              <a:buFontTx/>
              <a:buNone/>
            </a:pPr>
            <a:r>
              <a:rPr lang="en-US" altLang="en-US" sz="2400" b="1">
                <a:solidFill>
                  <a:srgbClr val="0070C0"/>
                </a:solidFill>
                <a:cs typeface="Arial" charset="0"/>
              </a:rPr>
              <a:t>10 x 13.8 = 138</a:t>
            </a:r>
          </a:p>
        </p:txBody>
      </p:sp>
    </p:spTree>
    <p:extLst>
      <p:ext uri="{BB962C8B-B14F-4D97-AF65-F5344CB8AC3E}">
        <p14:creationId xmlns:p14="http://schemas.microsoft.com/office/powerpoint/2010/main" val="18803124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Title 1"/>
          <p:cNvSpPr>
            <a:spLocks noGrp="1"/>
          </p:cNvSpPr>
          <p:nvPr>
            <p:ph type="title"/>
          </p:nvPr>
        </p:nvSpPr>
        <p:spPr/>
        <p:txBody>
          <a:bodyPr/>
          <a:lstStyle/>
          <a:p>
            <a:r>
              <a:rPr lang="en-US" altLang="en-US"/>
              <a:t>T5C10</a:t>
            </a:r>
          </a:p>
        </p:txBody>
      </p:sp>
      <p:sp>
        <p:nvSpPr>
          <p:cNvPr id="3" name="Content Placeholder 2"/>
          <p:cNvSpPr>
            <a:spLocks noGrp="1"/>
          </p:cNvSpPr>
          <p:nvPr>
            <p:ph idx="1"/>
          </p:nvPr>
        </p:nvSpPr>
        <p:spPr/>
        <p:txBody>
          <a:bodyPr/>
          <a:lstStyle/>
          <a:p>
            <a:pPr>
              <a:buFontTx/>
              <a:buNone/>
            </a:pPr>
            <a:r>
              <a:rPr lang="en-US" altLang="en-US" dirty="0"/>
              <a:t>How much power is delivered by a voltage of 12 volts DC and a current of 2.5 amperes?</a:t>
            </a:r>
          </a:p>
          <a:p>
            <a:pPr>
              <a:buFontTx/>
              <a:buNone/>
            </a:pPr>
            <a:r>
              <a:rPr lang="en-US" altLang="en-US" dirty="0"/>
              <a:t>A. 4.8 watts</a:t>
            </a:r>
          </a:p>
          <a:p>
            <a:pPr>
              <a:buFontTx/>
              <a:buNone/>
            </a:pPr>
            <a:r>
              <a:rPr lang="en-US" altLang="en-US" dirty="0"/>
              <a:t>B. 30 watts</a:t>
            </a:r>
          </a:p>
          <a:p>
            <a:pPr>
              <a:buFontTx/>
              <a:buNone/>
            </a:pPr>
            <a:r>
              <a:rPr lang="en-US" altLang="en-US" dirty="0"/>
              <a:t>C. 14.5 watts</a:t>
            </a:r>
          </a:p>
          <a:p>
            <a:pPr>
              <a:buFontTx/>
              <a:buNone/>
            </a:pPr>
            <a:r>
              <a:rPr lang="en-US" altLang="en-US" dirty="0"/>
              <a:t>D. 0.208 watts</a:t>
            </a:r>
          </a:p>
        </p:txBody>
      </p:sp>
    </p:spTree>
    <p:extLst>
      <p:ext uri="{BB962C8B-B14F-4D97-AF65-F5344CB8AC3E}">
        <p14:creationId xmlns:p14="http://schemas.microsoft.com/office/powerpoint/2010/main" val="40927201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Title 1"/>
          <p:cNvSpPr>
            <a:spLocks noGrp="1"/>
          </p:cNvSpPr>
          <p:nvPr>
            <p:ph type="title"/>
          </p:nvPr>
        </p:nvSpPr>
        <p:spPr/>
        <p:txBody>
          <a:bodyPr/>
          <a:lstStyle/>
          <a:p>
            <a:r>
              <a:rPr lang="en-US" altLang="en-US"/>
              <a:t>T5C10</a:t>
            </a:r>
          </a:p>
        </p:txBody>
      </p:sp>
      <p:sp>
        <p:nvSpPr>
          <p:cNvPr id="3" name="Content Placeholder 2"/>
          <p:cNvSpPr>
            <a:spLocks noGrp="1"/>
          </p:cNvSpPr>
          <p:nvPr>
            <p:ph idx="1"/>
          </p:nvPr>
        </p:nvSpPr>
        <p:spPr/>
        <p:txBody>
          <a:bodyPr/>
          <a:lstStyle/>
          <a:p>
            <a:pPr>
              <a:buFontTx/>
              <a:buNone/>
            </a:pPr>
            <a:r>
              <a:rPr lang="en-US" altLang="en-US" dirty="0"/>
              <a:t>How much power is delivered by a voltage of 12 volts DC and a current of 2.5 amperes?</a:t>
            </a:r>
          </a:p>
          <a:p>
            <a:pPr>
              <a:buFontTx/>
              <a:buNone/>
            </a:pPr>
            <a:r>
              <a:rPr lang="en-US" altLang="en-US" dirty="0">
                <a:solidFill>
                  <a:schemeClr val="bg1">
                    <a:lumMod val="75000"/>
                  </a:schemeClr>
                </a:solidFill>
              </a:rPr>
              <a:t>A. 4.8 watts</a:t>
            </a:r>
          </a:p>
          <a:p>
            <a:pPr>
              <a:buFontTx/>
              <a:buNone/>
            </a:pPr>
            <a:r>
              <a:rPr lang="en-US" altLang="en-US" dirty="0"/>
              <a:t>B. 30 watts</a:t>
            </a:r>
          </a:p>
          <a:p>
            <a:pPr>
              <a:buFontTx/>
              <a:buNone/>
            </a:pPr>
            <a:r>
              <a:rPr lang="en-US" altLang="en-US" dirty="0">
                <a:solidFill>
                  <a:schemeClr val="bg1">
                    <a:lumMod val="75000"/>
                  </a:schemeClr>
                </a:solidFill>
              </a:rPr>
              <a:t>C. 14.5 watts</a:t>
            </a:r>
          </a:p>
          <a:p>
            <a:pPr>
              <a:buFontTx/>
              <a:buNone/>
            </a:pPr>
            <a:r>
              <a:rPr lang="en-US" altLang="en-US" dirty="0">
                <a:solidFill>
                  <a:schemeClr val="bg1">
                    <a:lumMod val="75000"/>
                  </a:schemeClr>
                </a:solidFill>
              </a:rPr>
              <a:t>D. 0.208 watts</a:t>
            </a:r>
          </a:p>
        </p:txBody>
      </p:sp>
      <p:grpSp>
        <p:nvGrpSpPr>
          <p:cNvPr id="4" name="Group 13"/>
          <p:cNvGrpSpPr>
            <a:grpSpLocks/>
          </p:cNvGrpSpPr>
          <p:nvPr/>
        </p:nvGrpSpPr>
        <p:grpSpPr bwMode="auto">
          <a:xfrm>
            <a:off x="5334000" y="5334000"/>
            <a:ext cx="1066800" cy="914400"/>
            <a:chOff x="1536" y="1152"/>
            <a:chExt cx="2784" cy="2544"/>
          </a:xfrm>
        </p:grpSpPr>
        <p:sp>
          <p:nvSpPr>
            <p:cNvPr id="295942"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95943"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95944"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95945" name="Text Box 10"/>
            <p:cNvSpPr txBox="1">
              <a:spLocks noChangeArrowheads="1"/>
            </p:cNvSpPr>
            <p:nvPr/>
          </p:nvSpPr>
          <p:spPr bwMode="auto">
            <a:xfrm>
              <a:off x="2688" y="1440"/>
              <a:ext cx="720"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P</a:t>
              </a:r>
            </a:p>
          </p:txBody>
        </p:sp>
        <p:sp>
          <p:nvSpPr>
            <p:cNvPr id="295946"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295947" name="Text Box 12"/>
            <p:cNvSpPr txBox="1">
              <a:spLocks noChangeArrowheads="1"/>
            </p:cNvSpPr>
            <p:nvPr/>
          </p:nvSpPr>
          <p:spPr bwMode="auto">
            <a:xfrm>
              <a:off x="3264" y="2592"/>
              <a:ext cx="720"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P = I x E</a:t>
            </a:r>
          </a:p>
          <a:p>
            <a:pPr eaLnBrk="1" fontAlgn="base" hangingPunct="1">
              <a:spcBef>
                <a:spcPct val="0"/>
              </a:spcBef>
              <a:spcAft>
                <a:spcPct val="0"/>
              </a:spcAft>
              <a:buFontTx/>
              <a:buNone/>
            </a:pPr>
            <a:r>
              <a:rPr lang="en-US" altLang="en-US" sz="2400" b="1">
                <a:solidFill>
                  <a:srgbClr val="0070C0"/>
                </a:solidFill>
                <a:cs typeface="Arial" charset="0"/>
              </a:rPr>
              <a:t>2.5 x 12 = 30</a:t>
            </a:r>
          </a:p>
        </p:txBody>
      </p:sp>
    </p:spTree>
    <p:extLst>
      <p:ext uri="{BB962C8B-B14F-4D97-AF65-F5344CB8AC3E}">
        <p14:creationId xmlns:p14="http://schemas.microsoft.com/office/powerpoint/2010/main" val="1541867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pPr eaLnBrk="1" hangingPunct="1"/>
            <a:r>
              <a:rPr lang="en-US" altLang="en-US">
                <a:solidFill>
                  <a:srgbClr val="0070C0"/>
                </a:solidFill>
              </a:rPr>
              <a:t>Ohms Law</a:t>
            </a:r>
          </a:p>
        </p:txBody>
      </p:sp>
      <p:sp>
        <p:nvSpPr>
          <p:cNvPr id="214019" name="Oval 3"/>
          <p:cNvSpPr>
            <a:spLocks noChangeArrowheads="1"/>
          </p:cNvSpPr>
          <p:nvPr/>
        </p:nvSpPr>
        <p:spPr bwMode="auto">
          <a:xfrm>
            <a:off x="2438400" y="1828800"/>
            <a:ext cx="4419600" cy="4038600"/>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14020" name="Text Box 4"/>
          <p:cNvSpPr txBox="1">
            <a:spLocks noChangeArrowheads="1"/>
          </p:cNvSpPr>
          <p:nvPr/>
        </p:nvSpPr>
        <p:spPr bwMode="auto">
          <a:xfrm>
            <a:off x="4594225" y="57150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14021" name="Line 5"/>
          <p:cNvSpPr>
            <a:spLocks noChangeShapeType="1"/>
          </p:cNvSpPr>
          <p:nvPr/>
        </p:nvSpPr>
        <p:spPr bwMode="auto">
          <a:xfrm>
            <a:off x="2438400" y="3810000"/>
            <a:ext cx="4419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14022" name="Line 6"/>
          <p:cNvSpPr>
            <a:spLocks noChangeShapeType="1"/>
          </p:cNvSpPr>
          <p:nvPr/>
        </p:nvSpPr>
        <p:spPr bwMode="auto">
          <a:xfrm>
            <a:off x="4648200" y="3810000"/>
            <a:ext cx="0" cy="1981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14023" name="Text Box 7"/>
          <p:cNvSpPr txBox="1">
            <a:spLocks noChangeArrowheads="1"/>
          </p:cNvSpPr>
          <p:nvPr/>
        </p:nvSpPr>
        <p:spPr bwMode="auto">
          <a:xfrm>
            <a:off x="4267200" y="22860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E</a:t>
            </a:r>
          </a:p>
        </p:txBody>
      </p:sp>
      <p:sp>
        <p:nvSpPr>
          <p:cNvPr id="214024" name="Text Box 8"/>
          <p:cNvSpPr txBox="1">
            <a:spLocks noChangeArrowheads="1"/>
          </p:cNvSpPr>
          <p:nvPr/>
        </p:nvSpPr>
        <p:spPr bwMode="auto">
          <a:xfrm>
            <a:off x="35052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I</a:t>
            </a:r>
          </a:p>
        </p:txBody>
      </p:sp>
      <p:sp>
        <p:nvSpPr>
          <p:cNvPr id="214025" name="Text Box 9"/>
          <p:cNvSpPr txBox="1">
            <a:spLocks noChangeArrowheads="1"/>
          </p:cNvSpPr>
          <p:nvPr/>
        </p:nvSpPr>
        <p:spPr bwMode="auto">
          <a:xfrm>
            <a:off x="51816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R</a:t>
            </a:r>
          </a:p>
        </p:txBody>
      </p:sp>
      <p:sp>
        <p:nvSpPr>
          <p:cNvPr id="214026" name="Text Box 10"/>
          <p:cNvSpPr txBox="1">
            <a:spLocks noChangeArrowheads="1"/>
          </p:cNvSpPr>
          <p:nvPr/>
        </p:nvSpPr>
        <p:spPr bwMode="auto">
          <a:xfrm>
            <a:off x="304800" y="60198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400" b="1">
                <a:solidFill>
                  <a:srgbClr val="0070C0"/>
                </a:solidFill>
                <a:cs typeface="Arial" charset="0"/>
              </a:rPr>
              <a:t>To find the Voltage formula cover the “E” leaving IxR</a:t>
            </a:r>
          </a:p>
        </p:txBody>
      </p:sp>
      <p:pic>
        <p:nvPicPr>
          <p:cNvPr id="214027" name="Picture 12" descr="MCPE02542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2971800" y="533400"/>
            <a:ext cx="25908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54933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Title 1"/>
          <p:cNvSpPr>
            <a:spLocks noGrp="1"/>
          </p:cNvSpPr>
          <p:nvPr>
            <p:ph type="title"/>
          </p:nvPr>
        </p:nvSpPr>
        <p:spPr/>
        <p:txBody>
          <a:bodyPr/>
          <a:lstStyle/>
          <a:p>
            <a:r>
              <a:rPr lang="en-US" altLang="en-US"/>
              <a:t>T5C11</a:t>
            </a:r>
          </a:p>
        </p:txBody>
      </p:sp>
      <p:sp>
        <p:nvSpPr>
          <p:cNvPr id="3" name="Content Placeholder 2"/>
          <p:cNvSpPr>
            <a:spLocks noGrp="1"/>
          </p:cNvSpPr>
          <p:nvPr>
            <p:ph idx="1"/>
          </p:nvPr>
        </p:nvSpPr>
        <p:spPr/>
        <p:txBody>
          <a:bodyPr/>
          <a:lstStyle/>
          <a:p>
            <a:pPr>
              <a:buFontTx/>
              <a:buNone/>
            </a:pPr>
            <a:r>
              <a:rPr lang="en-US" altLang="en-US" dirty="0"/>
              <a:t>How much current is required to deliver 120 watts at a voltage of 12 volts DC?</a:t>
            </a:r>
          </a:p>
          <a:p>
            <a:pPr>
              <a:buFontTx/>
              <a:buNone/>
            </a:pPr>
            <a:r>
              <a:rPr lang="en-US" altLang="en-US" dirty="0"/>
              <a:t>A. 0.1 amperes</a:t>
            </a:r>
          </a:p>
          <a:p>
            <a:pPr>
              <a:buFontTx/>
              <a:buNone/>
            </a:pPr>
            <a:r>
              <a:rPr lang="en-US" altLang="en-US" dirty="0"/>
              <a:t>B. 10 amperes</a:t>
            </a:r>
          </a:p>
          <a:p>
            <a:pPr>
              <a:buFontTx/>
              <a:buNone/>
            </a:pPr>
            <a:r>
              <a:rPr lang="en-US" altLang="en-US" dirty="0"/>
              <a:t>C. 12 amperes</a:t>
            </a:r>
          </a:p>
          <a:p>
            <a:pPr>
              <a:buFontTx/>
              <a:buNone/>
            </a:pPr>
            <a:r>
              <a:rPr lang="en-US" altLang="en-US" dirty="0"/>
              <a:t>D. 132 amperes</a:t>
            </a:r>
          </a:p>
        </p:txBody>
      </p:sp>
    </p:spTree>
    <p:extLst>
      <p:ext uri="{BB962C8B-B14F-4D97-AF65-F5344CB8AC3E}">
        <p14:creationId xmlns:p14="http://schemas.microsoft.com/office/powerpoint/2010/main" val="54772453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Title 1"/>
          <p:cNvSpPr>
            <a:spLocks noGrp="1"/>
          </p:cNvSpPr>
          <p:nvPr>
            <p:ph type="title"/>
          </p:nvPr>
        </p:nvSpPr>
        <p:spPr/>
        <p:txBody>
          <a:bodyPr/>
          <a:lstStyle/>
          <a:p>
            <a:r>
              <a:rPr lang="en-US" altLang="en-US"/>
              <a:t>T5C11</a:t>
            </a:r>
          </a:p>
        </p:txBody>
      </p:sp>
      <p:sp>
        <p:nvSpPr>
          <p:cNvPr id="3" name="Content Placeholder 2"/>
          <p:cNvSpPr>
            <a:spLocks noGrp="1"/>
          </p:cNvSpPr>
          <p:nvPr>
            <p:ph idx="1"/>
          </p:nvPr>
        </p:nvSpPr>
        <p:spPr/>
        <p:txBody>
          <a:bodyPr/>
          <a:lstStyle/>
          <a:p>
            <a:pPr>
              <a:buFontTx/>
              <a:buNone/>
            </a:pPr>
            <a:r>
              <a:rPr lang="en-US" altLang="en-US" dirty="0"/>
              <a:t>How much current is required to deliver 120 watts at a voltage of 12 volts DC?</a:t>
            </a:r>
          </a:p>
          <a:p>
            <a:pPr>
              <a:buFontTx/>
              <a:buNone/>
            </a:pPr>
            <a:r>
              <a:rPr lang="en-US" altLang="en-US" dirty="0">
                <a:solidFill>
                  <a:schemeClr val="bg1">
                    <a:lumMod val="75000"/>
                  </a:schemeClr>
                </a:solidFill>
              </a:rPr>
              <a:t>A. 0.1 amperes</a:t>
            </a:r>
          </a:p>
          <a:p>
            <a:pPr>
              <a:buFontTx/>
              <a:buNone/>
            </a:pPr>
            <a:r>
              <a:rPr lang="en-US" altLang="en-US" dirty="0"/>
              <a:t>B. 10 amperes</a:t>
            </a:r>
          </a:p>
          <a:p>
            <a:pPr>
              <a:buFontTx/>
              <a:buNone/>
            </a:pPr>
            <a:r>
              <a:rPr lang="en-US" altLang="en-US" dirty="0">
                <a:solidFill>
                  <a:schemeClr val="bg1">
                    <a:lumMod val="75000"/>
                  </a:schemeClr>
                </a:solidFill>
              </a:rPr>
              <a:t>C. 12 amperes</a:t>
            </a:r>
          </a:p>
          <a:p>
            <a:pPr>
              <a:buFontTx/>
              <a:buNone/>
            </a:pPr>
            <a:r>
              <a:rPr lang="en-US" altLang="en-US" dirty="0">
                <a:solidFill>
                  <a:schemeClr val="bg1">
                    <a:lumMod val="75000"/>
                  </a:schemeClr>
                </a:solidFill>
              </a:rPr>
              <a:t>D. 132 amperes</a:t>
            </a:r>
          </a:p>
        </p:txBody>
      </p:sp>
      <p:grpSp>
        <p:nvGrpSpPr>
          <p:cNvPr id="4" name="Group 13"/>
          <p:cNvGrpSpPr>
            <a:grpSpLocks/>
          </p:cNvGrpSpPr>
          <p:nvPr/>
        </p:nvGrpSpPr>
        <p:grpSpPr bwMode="auto">
          <a:xfrm>
            <a:off x="5334000" y="5334000"/>
            <a:ext cx="1066800" cy="914400"/>
            <a:chOff x="1536" y="1152"/>
            <a:chExt cx="2784" cy="2544"/>
          </a:xfrm>
        </p:grpSpPr>
        <p:sp>
          <p:nvSpPr>
            <p:cNvPr id="296966"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96967"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96968"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96969" name="Text Box 10"/>
            <p:cNvSpPr txBox="1">
              <a:spLocks noChangeArrowheads="1"/>
            </p:cNvSpPr>
            <p:nvPr/>
          </p:nvSpPr>
          <p:spPr bwMode="auto">
            <a:xfrm>
              <a:off x="2688" y="1440"/>
              <a:ext cx="720"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P</a:t>
              </a:r>
            </a:p>
          </p:txBody>
        </p:sp>
        <p:sp>
          <p:nvSpPr>
            <p:cNvPr id="296970"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296971" name="Text Box 12"/>
            <p:cNvSpPr txBox="1">
              <a:spLocks noChangeArrowheads="1"/>
            </p:cNvSpPr>
            <p:nvPr/>
          </p:nvSpPr>
          <p:spPr bwMode="auto">
            <a:xfrm>
              <a:off x="3264" y="2592"/>
              <a:ext cx="720" cy="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I = P / E</a:t>
            </a:r>
          </a:p>
          <a:p>
            <a:pPr eaLnBrk="1" fontAlgn="base" hangingPunct="1">
              <a:spcBef>
                <a:spcPct val="0"/>
              </a:spcBef>
              <a:spcAft>
                <a:spcPct val="0"/>
              </a:spcAft>
              <a:buFontTx/>
              <a:buNone/>
            </a:pPr>
            <a:r>
              <a:rPr lang="en-US" altLang="en-US" sz="2400" b="1">
                <a:solidFill>
                  <a:srgbClr val="0070C0"/>
                </a:solidFill>
                <a:cs typeface="Arial" charset="0"/>
              </a:rPr>
              <a:t>120 / 12 = 10</a:t>
            </a:r>
          </a:p>
        </p:txBody>
      </p:sp>
    </p:spTree>
    <p:extLst>
      <p:ext uri="{BB962C8B-B14F-4D97-AF65-F5344CB8AC3E}">
        <p14:creationId xmlns:p14="http://schemas.microsoft.com/office/powerpoint/2010/main" val="424969556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Title 1"/>
          <p:cNvSpPr>
            <a:spLocks noGrp="1"/>
          </p:cNvSpPr>
          <p:nvPr>
            <p:ph type="title"/>
          </p:nvPr>
        </p:nvSpPr>
        <p:spPr/>
        <p:txBody>
          <a:bodyPr/>
          <a:lstStyle/>
          <a:p>
            <a:r>
              <a:rPr lang="en-US" altLang="en-US"/>
              <a:t>T5C12</a:t>
            </a:r>
          </a:p>
        </p:txBody>
      </p:sp>
      <p:sp>
        <p:nvSpPr>
          <p:cNvPr id="3" name="Content Placeholder 2"/>
          <p:cNvSpPr>
            <a:spLocks noGrp="1"/>
          </p:cNvSpPr>
          <p:nvPr>
            <p:ph idx="1"/>
          </p:nvPr>
        </p:nvSpPr>
        <p:spPr/>
        <p:txBody>
          <a:bodyPr/>
          <a:lstStyle/>
          <a:p>
            <a:pPr>
              <a:buFontTx/>
              <a:buNone/>
            </a:pPr>
            <a:r>
              <a:rPr lang="en-US" altLang="en-US" dirty="0"/>
              <a:t>What is impedance? </a:t>
            </a:r>
          </a:p>
          <a:p>
            <a:pPr>
              <a:buFontTx/>
              <a:buNone/>
            </a:pPr>
            <a:r>
              <a:rPr lang="en-US" altLang="en-US" dirty="0"/>
              <a:t>A. The opposition to AC current flow</a:t>
            </a:r>
          </a:p>
          <a:p>
            <a:pPr>
              <a:buFontTx/>
              <a:buNone/>
            </a:pPr>
            <a:r>
              <a:rPr lang="en-US" altLang="en-US" dirty="0"/>
              <a:t>B. The inverse of resistance</a:t>
            </a:r>
          </a:p>
          <a:p>
            <a:pPr>
              <a:buFontTx/>
              <a:buNone/>
            </a:pPr>
            <a:r>
              <a:rPr lang="en-US" altLang="en-US" dirty="0"/>
              <a:t>C. The Q or Quality Factor of a component</a:t>
            </a:r>
          </a:p>
          <a:p>
            <a:pPr>
              <a:buFontTx/>
              <a:buNone/>
            </a:pPr>
            <a:r>
              <a:rPr lang="en-US" altLang="en-US" dirty="0"/>
              <a:t>D. The power handling capability of a component</a:t>
            </a:r>
          </a:p>
        </p:txBody>
      </p:sp>
    </p:spTree>
    <p:extLst>
      <p:ext uri="{BB962C8B-B14F-4D97-AF65-F5344CB8AC3E}">
        <p14:creationId xmlns:p14="http://schemas.microsoft.com/office/powerpoint/2010/main" val="275051799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Title 1"/>
          <p:cNvSpPr>
            <a:spLocks noGrp="1"/>
          </p:cNvSpPr>
          <p:nvPr>
            <p:ph type="title"/>
          </p:nvPr>
        </p:nvSpPr>
        <p:spPr/>
        <p:txBody>
          <a:bodyPr/>
          <a:lstStyle/>
          <a:p>
            <a:r>
              <a:rPr lang="en-US" altLang="en-US"/>
              <a:t>T5C12</a:t>
            </a:r>
          </a:p>
        </p:txBody>
      </p:sp>
      <p:sp>
        <p:nvSpPr>
          <p:cNvPr id="3" name="Content Placeholder 2"/>
          <p:cNvSpPr>
            <a:spLocks noGrp="1"/>
          </p:cNvSpPr>
          <p:nvPr>
            <p:ph idx="1"/>
          </p:nvPr>
        </p:nvSpPr>
        <p:spPr/>
        <p:txBody>
          <a:bodyPr/>
          <a:lstStyle/>
          <a:p>
            <a:pPr>
              <a:buFontTx/>
              <a:buNone/>
            </a:pPr>
            <a:r>
              <a:rPr lang="en-US" altLang="en-US" dirty="0"/>
              <a:t>What is impedance? </a:t>
            </a:r>
          </a:p>
          <a:p>
            <a:pPr>
              <a:buFontTx/>
              <a:buNone/>
            </a:pPr>
            <a:r>
              <a:rPr lang="en-US" altLang="en-US" dirty="0"/>
              <a:t>A. The opposition to AC current flow</a:t>
            </a:r>
          </a:p>
          <a:p>
            <a:pPr>
              <a:buFontTx/>
              <a:buNone/>
            </a:pPr>
            <a:r>
              <a:rPr lang="en-US" altLang="en-US" dirty="0">
                <a:solidFill>
                  <a:schemeClr val="bg1">
                    <a:lumMod val="75000"/>
                  </a:schemeClr>
                </a:solidFill>
              </a:rPr>
              <a:t>B. The inverse of resistance</a:t>
            </a:r>
          </a:p>
          <a:p>
            <a:pPr>
              <a:buFontTx/>
              <a:buNone/>
            </a:pPr>
            <a:r>
              <a:rPr lang="en-US" altLang="en-US" dirty="0">
                <a:solidFill>
                  <a:schemeClr val="bg1">
                    <a:lumMod val="75000"/>
                  </a:schemeClr>
                </a:solidFill>
              </a:rPr>
              <a:t>C. The Q or Quality Factor of a component</a:t>
            </a:r>
          </a:p>
          <a:p>
            <a:pPr>
              <a:buFontTx/>
              <a:buNone/>
            </a:pPr>
            <a:r>
              <a:rPr lang="en-US" altLang="en-US" dirty="0">
                <a:solidFill>
                  <a:schemeClr val="bg1">
                    <a:lumMod val="75000"/>
                  </a:schemeClr>
                </a:solidFill>
              </a:rPr>
              <a:t>D. The power handling capability of a component</a:t>
            </a:r>
          </a:p>
        </p:txBody>
      </p:sp>
    </p:spTree>
    <p:extLst>
      <p:ext uri="{BB962C8B-B14F-4D97-AF65-F5344CB8AC3E}">
        <p14:creationId xmlns:p14="http://schemas.microsoft.com/office/powerpoint/2010/main" val="57125932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5C8BD-1DCC-401E-B3F2-41D7689EA281}"/>
              </a:ext>
            </a:extLst>
          </p:cNvPr>
          <p:cNvSpPr>
            <a:spLocks noGrp="1"/>
          </p:cNvSpPr>
          <p:nvPr>
            <p:ph type="title"/>
          </p:nvPr>
        </p:nvSpPr>
        <p:spPr/>
        <p:txBody>
          <a:bodyPr/>
          <a:lstStyle/>
          <a:p>
            <a:r>
              <a:rPr lang="en-ZW" dirty="0"/>
              <a:t>T5C13</a:t>
            </a:r>
          </a:p>
        </p:txBody>
      </p:sp>
      <p:sp>
        <p:nvSpPr>
          <p:cNvPr id="3" name="Content Placeholder 2">
            <a:extLst>
              <a:ext uri="{FF2B5EF4-FFF2-40B4-BE49-F238E27FC236}">
                <a16:creationId xmlns:a16="http://schemas.microsoft.com/office/drawing/2014/main" id="{ED1F3180-53B7-4834-8703-AE041A0BE3A8}"/>
              </a:ext>
            </a:extLst>
          </p:cNvPr>
          <p:cNvSpPr>
            <a:spLocks noGrp="1"/>
          </p:cNvSpPr>
          <p:nvPr>
            <p:ph idx="1"/>
          </p:nvPr>
        </p:nvSpPr>
        <p:spPr/>
        <p:txBody>
          <a:bodyPr/>
          <a:lstStyle/>
          <a:p>
            <a:pPr marL="0" indent="0">
              <a:buNone/>
            </a:pPr>
            <a:r>
              <a:rPr lang="en-US" sz="3600" dirty="0"/>
              <a:t>What is the abbreviation for kilohertz?</a:t>
            </a:r>
          </a:p>
          <a:p>
            <a:pPr marL="0" indent="0">
              <a:buNone/>
            </a:pPr>
            <a:r>
              <a:rPr lang="en-US" sz="3600" dirty="0"/>
              <a:t>A. KHZ</a:t>
            </a:r>
          </a:p>
          <a:p>
            <a:pPr marL="0" indent="0">
              <a:buNone/>
            </a:pPr>
            <a:r>
              <a:rPr lang="en-US" sz="3600" dirty="0"/>
              <a:t>B. </a:t>
            </a:r>
            <a:r>
              <a:rPr lang="en-US" sz="3600" dirty="0" err="1"/>
              <a:t>khz</a:t>
            </a:r>
            <a:endParaRPr lang="en-US" sz="3600" dirty="0"/>
          </a:p>
          <a:p>
            <a:pPr marL="0" indent="0">
              <a:buNone/>
            </a:pPr>
            <a:r>
              <a:rPr lang="en-US" sz="3600" dirty="0"/>
              <a:t>C. </a:t>
            </a:r>
            <a:r>
              <a:rPr lang="en-US" sz="3600" dirty="0" err="1"/>
              <a:t>khZ</a:t>
            </a:r>
            <a:endParaRPr lang="en-US" sz="3600" dirty="0"/>
          </a:p>
          <a:p>
            <a:pPr marL="0" indent="0">
              <a:buNone/>
            </a:pPr>
            <a:r>
              <a:rPr lang="en-US" sz="3600" dirty="0"/>
              <a:t>D. kHz</a:t>
            </a:r>
          </a:p>
        </p:txBody>
      </p:sp>
    </p:spTree>
    <p:extLst>
      <p:ext uri="{BB962C8B-B14F-4D97-AF65-F5344CB8AC3E}">
        <p14:creationId xmlns:p14="http://schemas.microsoft.com/office/powerpoint/2010/main" val="376384888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5C8BD-1DCC-401E-B3F2-41D7689EA281}"/>
              </a:ext>
            </a:extLst>
          </p:cNvPr>
          <p:cNvSpPr>
            <a:spLocks noGrp="1"/>
          </p:cNvSpPr>
          <p:nvPr>
            <p:ph type="title"/>
          </p:nvPr>
        </p:nvSpPr>
        <p:spPr/>
        <p:txBody>
          <a:bodyPr/>
          <a:lstStyle/>
          <a:p>
            <a:r>
              <a:rPr lang="en-ZW" dirty="0"/>
              <a:t>T5C13</a:t>
            </a:r>
          </a:p>
        </p:txBody>
      </p:sp>
      <p:sp>
        <p:nvSpPr>
          <p:cNvPr id="3" name="Content Placeholder 2">
            <a:extLst>
              <a:ext uri="{FF2B5EF4-FFF2-40B4-BE49-F238E27FC236}">
                <a16:creationId xmlns:a16="http://schemas.microsoft.com/office/drawing/2014/main" id="{ED1F3180-53B7-4834-8703-AE041A0BE3A8}"/>
              </a:ext>
            </a:extLst>
          </p:cNvPr>
          <p:cNvSpPr>
            <a:spLocks noGrp="1"/>
          </p:cNvSpPr>
          <p:nvPr>
            <p:ph idx="1"/>
          </p:nvPr>
        </p:nvSpPr>
        <p:spPr>
          <a:xfrm>
            <a:off x="457200" y="1600201"/>
            <a:ext cx="8229600" cy="4191000"/>
          </a:xfrm>
        </p:spPr>
        <p:txBody>
          <a:bodyPr/>
          <a:lstStyle/>
          <a:p>
            <a:pPr marL="0" indent="0">
              <a:buNone/>
            </a:pPr>
            <a:r>
              <a:rPr lang="en-US" sz="3600" dirty="0"/>
              <a:t>What is the abbreviation for kilohertz?</a:t>
            </a:r>
          </a:p>
          <a:p>
            <a:pPr marL="0" indent="0">
              <a:buNone/>
            </a:pPr>
            <a:r>
              <a:rPr lang="en-US" sz="3600" dirty="0">
                <a:solidFill>
                  <a:schemeClr val="bg1">
                    <a:lumMod val="75000"/>
                  </a:schemeClr>
                </a:solidFill>
              </a:rPr>
              <a:t>A. KHZ</a:t>
            </a:r>
          </a:p>
          <a:p>
            <a:pPr marL="0" indent="0">
              <a:buNone/>
            </a:pPr>
            <a:r>
              <a:rPr lang="en-US" sz="3600" dirty="0">
                <a:solidFill>
                  <a:schemeClr val="bg1">
                    <a:lumMod val="75000"/>
                  </a:schemeClr>
                </a:solidFill>
              </a:rPr>
              <a:t>B. </a:t>
            </a:r>
            <a:r>
              <a:rPr lang="en-US" sz="3600" dirty="0" err="1">
                <a:solidFill>
                  <a:schemeClr val="bg1">
                    <a:lumMod val="75000"/>
                  </a:schemeClr>
                </a:solidFill>
              </a:rPr>
              <a:t>khz</a:t>
            </a:r>
            <a:endParaRPr lang="en-US" sz="3600" dirty="0">
              <a:solidFill>
                <a:schemeClr val="bg1">
                  <a:lumMod val="75000"/>
                </a:schemeClr>
              </a:solidFill>
            </a:endParaRPr>
          </a:p>
          <a:p>
            <a:pPr marL="0" indent="0">
              <a:buNone/>
            </a:pPr>
            <a:r>
              <a:rPr lang="en-US" sz="3600" dirty="0">
                <a:solidFill>
                  <a:schemeClr val="bg1">
                    <a:lumMod val="75000"/>
                  </a:schemeClr>
                </a:solidFill>
              </a:rPr>
              <a:t>C. </a:t>
            </a:r>
            <a:r>
              <a:rPr lang="en-US" sz="3600" dirty="0" err="1">
                <a:solidFill>
                  <a:schemeClr val="bg1">
                    <a:lumMod val="75000"/>
                  </a:schemeClr>
                </a:solidFill>
              </a:rPr>
              <a:t>khZ</a:t>
            </a:r>
            <a:endParaRPr lang="en-US" sz="3600" dirty="0">
              <a:solidFill>
                <a:schemeClr val="bg1">
                  <a:lumMod val="75000"/>
                </a:schemeClr>
              </a:solidFill>
            </a:endParaRPr>
          </a:p>
          <a:p>
            <a:pPr marL="0" indent="0">
              <a:buNone/>
            </a:pPr>
            <a:r>
              <a:rPr lang="en-US" sz="3600" dirty="0"/>
              <a:t>D. kHz</a:t>
            </a:r>
          </a:p>
          <a:p>
            <a:pPr marL="0" indent="0">
              <a:buNone/>
            </a:pPr>
            <a:endParaRPr lang="en-US" sz="3600" dirty="0"/>
          </a:p>
        </p:txBody>
      </p:sp>
      <p:sp>
        <p:nvSpPr>
          <p:cNvPr id="4" name="TextBox 3">
            <a:extLst>
              <a:ext uri="{FF2B5EF4-FFF2-40B4-BE49-F238E27FC236}">
                <a16:creationId xmlns:a16="http://schemas.microsoft.com/office/drawing/2014/main" id="{FFA12B41-5387-A991-677B-6AE500FA58A5}"/>
              </a:ext>
            </a:extLst>
          </p:cNvPr>
          <p:cNvSpPr txBox="1"/>
          <p:nvPr/>
        </p:nvSpPr>
        <p:spPr>
          <a:xfrm>
            <a:off x="2667000" y="2356873"/>
            <a:ext cx="6172200" cy="3108543"/>
          </a:xfrm>
          <a:prstGeom prst="rect">
            <a:avLst/>
          </a:prstGeom>
          <a:noFill/>
        </p:spPr>
        <p:txBody>
          <a:bodyPr wrap="square" rtlCol="0">
            <a:spAutoFit/>
          </a:bodyPr>
          <a:lstStyle/>
          <a:p>
            <a:r>
              <a:rPr lang="en-US" sz="2800" dirty="0">
                <a:solidFill>
                  <a:srgbClr val="0070C0"/>
                </a:solidFill>
              </a:rPr>
              <a:t>I disagree with this answer. The correct abbreviation is </a:t>
            </a:r>
            <a:r>
              <a:rPr lang="en-US" sz="2800" b="1" dirty="0">
                <a:solidFill>
                  <a:schemeClr val="accent2"/>
                </a:solidFill>
              </a:rPr>
              <a:t>“</a:t>
            </a:r>
            <a:r>
              <a:rPr lang="en-US" sz="2800" b="1" dirty="0" err="1">
                <a:solidFill>
                  <a:schemeClr val="accent2"/>
                </a:solidFill>
              </a:rPr>
              <a:t>KHz</a:t>
            </a:r>
            <a:r>
              <a:rPr lang="en-US" sz="2800" b="1" dirty="0">
                <a:solidFill>
                  <a:schemeClr val="accent2"/>
                </a:solidFill>
              </a:rPr>
              <a:t>” </a:t>
            </a:r>
            <a:r>
              <a:rPr lang="en-US" sz="2800" dirty="0">
                <a:solidFill>
                  <a:srgbClr val="0070C0"/>
                </a:solidFill>
              </a:rPr>
              <a:t>with a capital K. The correct answer is not listed and for this exam even if the answer is incorrect you must answer it exactly as printed to score a correct answer.</a:t>
            </a:r>
          </a:p>
        </p:txBody>
      </p:sp>
      <p:sp>
        <p:nvSpPr>
          <p:cNvPr id="6" name="TextBox 5">
            <a:extLst>
              <a:ext uri="{FF2B5EF4-FFF2-40B4-BE49-F238E27FC236}">
                <a16:creationId xmlns:a16="http://schemas.microsoft.com/office/drawing/2014/main" id="{F5897335-5138-3D94-95F5-14AA49092351}"/>
              </a:ext>
            </a:extLst>
          </p:cNvPr>
          <p:cNvSpPr txBox="1"/>
          <p:nvPr/>
        </p:nvSpPr>
        <p:spPr>
          <a:xfrm>
            <a:off x="609600" y="5670478"/>
            <a:ext cx="7639050" cy="1077218"/>
          </a:xfrm>
          <a:prstGeom prst="rect">
            <a:avLst/>
          </a:prstGeom>
          <a:noFill/>
        </p:spPr>
        <p:txBody>
          <a:bodyPr wrap="square" rtlCol="0">
            <a:spAutoFit/>
          </a:bodyPr>
          <a:lstStyle/>
          <a:p>
            <a:r>
              <a:rPr lang="en-US" sz="3200" dirty="0">
                <a:solidFill>
                  <a:schemeClr val="accent2"/>
                </a:solidFill>
              </a:rPr>
              <a:t>FYI, Kilo, Mega &amp; Giga all are represented using a capital letter</a:t>
            </a:r>
          </a:p>
        </p:txBody>
      </p:sp>
    </p:spTree>
    <p:extLst>
      <p:ext uri="{BB962C8B-B14F-4D97-AF65-F5344CB8AC3E}">
        <p14:creationId xmlns:p14="http://schemas.microsoft.com/office/powerpoint/2010/main" val="267994297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Content Placeholder 2"/>
          <p:cNvSpPr>
            <a:spLocks noGrp="1"/>
          </p:cNvSpPr>
          <p:nvPr>
            <p:ph idx="1"/>
          </p:nvPr>
        </p:nvSpPr>
        <p:spPr/>
        <p:txBody>
          <a:bodyPr/>
          <a:lstStyle/>
          <a:p>
            <a:r>
              <a:rPr lang="en-US" altLang="en-US" b="1" dirty="0"/>
              <a:t>T5D – Ohm’s Law; Series and parallel circuits</a:t>
            </a:r>
          </a:p>
          <a:p>
            <a:endParaRPr lang="en-US" altLang="en-US" b="1" dirty="0"/>
          </a:p>
          <a:p>
            <a:r>
              <a:rPr lang="en-US" altLang="en-US" b="1" dirty="0"/>
              <a:t>#18 of 35</a:t>
            </a:r>
            <a:endParaRPr lang="en-US" altLang="en-US" dirty="0"/>
          </a:p>
        </p:txBody>
      </p:sp>
    </p:spTree>
    <p:extLst>
      <p:ext uri="{BB962C8B-B14F-4D97-AF65-F5344CB8AC3E}">
        <p14:creationId xmlns:p14="http://schemas.microsoft.com/office/powerpoint/2010/main" val="236086883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Title 1"/>
          <p:cNvSpPr>
            <a:spLocks noGrp="1"/>
          </p:cNvSpPr>
          <p:nvPr>
            <p:ph type="title"/>
          </p:nvPr>
        </p:nvSpPr>
        <p:spPr/>
        <p:txBody>
          <a:bodyPr/>
          <a:lstStyle/>
          <a:p>
            <a:r>
              <a:rPr lang="en-US" altLang="en-US"/>
              <a:t>T5D01</a:t>
            </a:r>
          </a:p>
        </p:txBody>
      </p:sp>
      <p:sp>
        <p:nvSpPr>
          <p:cNvPr id="3" name="Content Placeholder 2"/>
          <p:cNvSpPr>
            <a:spLocks noGrp="1"/>
          </p:cNvSpPr>
          <p:nvPr>
            <p:ph idx="1"/>
          </p:nvPr>
        </p:nvSpPr>
        <p:spPr>
          <a:xfrm>
            <a:off x="457200" y="1600200"/>
            <a:ext cx="8001000" cy="4648200"/>
          </a:xfrm>
        </p:spPr>
        <p:txBody>
          <a:bodyPr/>
          <a:lstStyle/>
          <a:p>
            <a:pPr>
              <a:buFontTx/>
              <a:buNone/>
            </a:pPr>
            <a:r>
              <a:rPr lang="pt-BR" altLang="en-US" dirty="0"/>
              <a:t>What formula is used to calculate current in a circuit?</a:t>
            </a:r>
          </a:p>
          <a:p>
            <a:pPr>
              <a:buFontTx/>
              <a:buNone/>
            </a:pPr>
            <a:r>
              <a:rPr lang="pt-BR" altLang="en-US" dirty="0"/>
              <a:t>A. I = E x R</a:t>
            </a:r>
          </a:p>
          <a:p>
            <a:pPr>
              <a:buFontTx/>
              <a:buNone/>
            </a:pPr>
            <a:r>
              <a:rPr lang="pt-BR" altLang="en-US" dirty="0"/>
              <a:t>B. I = E / R</a:t>
            </a:r>
          </a:p>
          <a:p>
            <a:pPr>
              <a:buFontTx/>
              <a:buNone/>
            </a:pPr>
            <a:r>
              <a:rPr lang="pt-BR" altLang="en-US" dirty="0"/>
              <a:t>C. I = E + R</a:t>
            </a:r>
          </a:p>
          <a:p>
            <a:pPr>
              <a:buFontTx/>
              <a:buNone/>
            </a:pPr>
            <a:r>
              <a:rPr lang="pt-BR" altLang="en-US" dirty="0"/>
              <a:t>D. I = E - R</a:t>
            </a:r>
          </a:p>
        </p:txBody>
      </p:sp>
    </p:spTree>
    <p:extLst>
      <p:ext uri="{BB962C8B-B14F-4D97-AF65-F5344CB8AC3E}">
        <p14:creationId xmlns:p14="http://schemas.microsoft.com/office/powerpoint/2010/main" val="159425015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Title 1"/>
          <p:cNvSpPr>
            <a:spLocks noGrp="1"/>
          </p:cNvSpPr>
          <p:nvPr>
            <p:ph type="title"/>
          </p:nvPr>
        </p:nvSpPr>
        <p:spPr/>
        <p:txBody>
          <a:bodyPr/>
          <a:lstStyle/>
          <a:p>
            <a:r>
              <a:rPr lang="en-US" altLang="en-US" dirty="0"/>
              <a:t>T5D01</a:t>
            </a:r>
          </a:p>
        </p:txBody>
      </p:sp>
      <p:sp>
        <p:nvSpPr>
          <p:cNvPr id="3" name="Content Placeholder 2"/>
          <p:cNvSpPr>
            <a:spLocks noGrp="1"/>
          </p:cNvSpPr>
          <p:nvPr>
            <p:ph idx="1"/>
          </p:nvPr>
        </p:nvSpPr>
        <p:spPr>
          <a:xfrm>
            <a:off x="457200" y="1600200"/>
            <a:ext cx="8001000" cy="4648200"/>
          </a:xfrm>
        </p:spPr>
        <p:txBody>
          <a:bodyPr/>
          <a:lstStyle/>
          <a:p>
            <a:pPr>
              <a:buFontTx/>
              <a:buNone/>
            </a:pPr>
            <a:r>
              <a:rPr lang="pt-BR" altLang="en-US" dirty="0"/>
              <a:t>What formula is used to calculate current in a circuit?</a:t>
            </a:r>
          </a:p>
          <a:p>
            <a:pPr>
              <a:buFontTx/>
              <a:buNone/>
            </a:pPr>
            <a:r>
              <a:rPr lang="pt-BR" altLang="en-US" dirty="0">
                <a:solidFill>
                  <a:schemeClr val="bg1">
                    <a:lumMod val="75000"/>
                  </a:schemeClr>
                </a:solidFill>
              </a:rPr>
              <a:t>A. I = E x R</a:t>
            </a:r>
          </a:p>
          <a:p>
            <a:pPr>
              <a:buFontTx/>
              <a:buNone/>
            </a:pPr>
            <a:r>
              <a:rPr lang="pt-BR" altLang="en-US" dirty="0"/>
              <a:t>B. I = E / R</a:t>
            </a:r>
          </a:p>
          <a:p>
            <a:pPr>
              <a:buFontTx/>
              <a:buNone/>
            </a:pPr>
            <a:r>
              <a:rPr lang="pt-BR" altLang="en-US" dirty="0">
                <a:solidFill>
                  <a:schemeClr val="bg1">
                    <a:lumMod val="75000"/>
                  </a:schemeClr>
                </a:solidFill>
              </a:rPr>
              <a:t>C. I = E + R</a:t>
            </a:r>
          </a:p>
          <a:p>
            <a:pPr>
              <a:buFontTx/>
              <a:buNone/>
            </a:pPr>
            <a:r>
              <a:rPr lang="pt-BR" altLang="en-US" dirty="0">
                <a:solidFill>
                  <a:schemeClr val="bg1">
                    <a:lumMod val="75000"/>
                  </a:schemeClr>
                </a:solidFill>
              </a:rPr>
              <a:t>D. I = E - R</a:t>
            </a:r>
          </a:p>
        </p:txBody>
      </p:sp>
      <p:sp>
        <p:nvSpPr>
          <p:cNvPr id="4" name="TextBox 3"/>
          <p:cNvSpPr txBox="1">
            <a:spLocks noChangeArrowheads="1"/>
          </p:cNvSpPr>
          <p:nvPr/>
        </p:nvSpPr>
        <p:spPr bwMode="auto">
          <a:xfrm>
            <a:off x="691054" y="5267052"/>
            <a:ext cx="502394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800" dirty="0">
                <a:solidFill>
                  <a:srgbClr val="0070C0"/>
                </a:solidFill>
                <a:cs typeface="Arial" charset="0"/>
              </a:rPr>
              <a:t>Current = Amps </a:t>
            </a:r>
          </a:p>
          <a:p>
            <a:pPr eaLnBrk="1" fontAlgn="base" hangingPunct="1">
              <a:spcBef>
                <a:spcPct val="0"/>
              </a:spcBef>
              <a:spcAft>
                <a:spcPct val="0"/>
              </a:spcAft>
              <a:buFontTx/>
              <a:buNone/>
            </a:pPr>
            <a:r>
              <a:rPr lang="en-US" altLang="en-US" sz="2800" dirty="0">
                <a:solidFill>
                  <a:srgbClr val="0070C0"/>
                </a:solidFill>
                <a:cs typeface="Arial" charset="0"/>
              </a:rPr>
              <a:t>(I = intensity of Electrons flow)</a:t>
            </a:r>
          </a:p>
        </p:txBody>
      </p:sp>
      <p:grpSp>
        <p:nvGrpSpPr>
          <p:cNvPr id="5" name="Group 13"/>
          <p:cNvGrpSpPr>
            <a:grpSpLocks/>
          </p:cNvGrpSpPr>
          <p:nvPr/>
        </p:nvGrpSpPr>
        <p:grpSpPr bwMode="auto">
          <a:xfrm>
            <a:off x="7315200" y="5181600"/>
            <a:ext cx="1143000" cy="990600"/>
            <a:chOff x="1536" y="1152"/>
            <a:chExt cx="2784" cy="2544"/>
          </a:xfrm>
        </p:grpSpPr>
        <p:sp>
          <p:nvSpPr>
            <p:cNvPr id="301062"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01063"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1064"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1065"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01066"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01067"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Tree>
    <p:extLst>
      <p:ext uri="{BB962C8B-B14F-4D97-AF65-F5344CB8AC3E}">
        <p14:creationId xmlns:p14="http://schemas.microsoft.com/office/powerpoint/2010/main" val="288532620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Title 1"/>
          <p:cNvSpPr>
            <a:spLocks noGrp="1"/>
          </p:cNvSpPr>
          <p:nvPr>
            <p:ph type="title"/>
          </p:nvPr>
        </p:nvSpPr>
        <p:spPr/>
        <p:txBody>
          <a:bodyPr/>
          <a:lstStyle/>
          <a:p>
            <a:r>
              <a:rPr lang="en-US" altLang="en-US"/>
              <a:t>T5D02</a:t>
            </a:r>
            <a:br>
              <a:rPr lang="en-US" altLang="en-US"/>
            </a:br>
            <a:endParaRPr lang="en-US" altLang="en-US"/>
          </a:p>
        </p:txBody>
      </p:sp>
      <p:sp>
        <p:nvSpPr>
          <p:cNvPr id="3" name="Content Placeholder 2"/>
          <p:cNvSpPr>
            <a:spLocks noGrp="1"/>
          </p:cNvSpPr>
          <p:nvPr>
            <p:ph idx="1"/>
          </p:nvPr>
        </p:nvSpPr>
        <p:spPr>
          <a:xfrm>
            <a:off x="457200" y="1600200"/>
            <a:ext cx="7848600" cy="4648200"/>
          </a:xfrm>
        </p:spPr>
        <p:txBody>
          <a:bodyPr/>
          <a:lstStyle/>
          <a:p>
            <a:pPr>
              <a:buFontTx/>
              <a:buNone/>
            </a:pPr>
            <a:r>
              <a:rPr lang="pt-BR" altLang="en-US" dirty="0"/>
              <a:t>What formula is used to calculate voltage in a circuit?</a:t>
            </a:r>
          </a:p>
          <a:p>
            <a:pPr>
              <a:buFontTx/>
              <a:buNone/>
            </a:pPr>
            <a:r>
              <a:rPr lang="pt-BR" altLang="en-US" dirty="0"/>
              <a:t>A. E = I x R</a:t>
            </a:r>
          </a:p>
          <a:p>
            <a:pPr>
              <a:buFontTx/>
              <a:buNone/>
            </a:pPr>
            <a:r>
              <a:rPr lang="pt-BR" altLang="en-US" dirty="0"/>
              <a:t>B. E = I / R</a:t>
            </a:r>
          </a:p>
          <a:p>
            <a:pPr>
              <a:buFontTx/>
              <a:buNone/>
            </a:pPr>
            <a:r>
              <a:rPr lang="pt-BR" altLang="en-US" dirty="0"/>
              <a:t>C. E = I + R</a:t>
            </a:r>
          </a:p>
          <a:p>
            <a:pPr>
              <a:buFontTx/>
              <a:buNone/>
            </a:pPr>
            <a:r>
              <a:rPr lang="pt-BR" altLang="en-US" dirty="0"/>
              <a:t>D. E = I - R</a:t>
            </a:r>
          </a:p>
        </p:txBody>
      </p:sp>
    </p:spTree>
    <p:extLst>
      <p:ext uri="{BB962C8B-B14F-4D97-AF65-F5344CB8AC3E}">
        <p14:creationId xmlns:p14="http://schemas.microsoft.com/office/powerpoint/2010/main" val="2595620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pPr eaLnBrk="1" hangingPunct="1"/>
            <a:r>
              <a:rPr lang="en-US" altLang="en-US">
                <a:solidFill>
                  <a:srgbClr val="0070C0"/>
                </a:solidFill>
              </a:rPr>
              <a:t>Ohms Law</a:t>
            </a:r>
          </a:p>
        </p:txBody>
      </p:sp>
      <p:sp>
        <p:nvSpPr>
          <p:cNvPr id="215043" name="Oval 3"/>
          <p:cNvSpPr>
            <a:spLocks noChangeArrowheads="1"/>
          </p:cNvSpPr>
          <p:nvPr/>
        </p:nvSpPr>
        <p:spPr bwMode="auto">
          <a:xfrm>
            <a:off x="2438400" y="1828800"/>
            <a:ext cx="4419600" cy="4038600"/>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15044" name="Text Box 4"/>
          <p:cNvSpPr txBox="1">
            <a:spLocks noChangeArrowheads="1"/>
          </p:cNvSpPr>
          <p:nvPr/>
        </p:nvSpPr>
        <p:spPr bwMode="auto">
          <a:xfrm>
            <a:off x="4594225" y="57150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15045" name="Line 5"/>
          <p:cNvSpPr>
            <a:spLocks noChangeShapeType="1"/>
          </p:cNvSpPr>
          <p:nvPr/>
        </p:nvSpPr>
        <p:spPr bwMode="auto">
          <a:xfrm>
            <a:off x="2438400" y="3810000"/>
            <a:ext cx="4419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15046" name="Line 6"/>
          <p:cNvSpPr>
            <a:spLocks noChangeShapeType="1"/>
          </p:cNvSpPr>
          <p:nvPr/>
        </p:nvSpPr>
        <p:spPr bwMode="auto">
          <a:xfrm>
            <a:off x="4648200" y="3810000"/>
            <a:ext cx="0" cy="1981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15047" name="Text Box 7"/>
          <p:cNvSpPr txBox="1">
            <a:spLocks noChangeArrowheads="1"/>
          </p:cNvSpPr>
          <p:nvPr/>
        </p:nvSpPr>
        <p:spPr bwMode="auto">
          <a:xfrm>
            <a:off x="4267200" y="22860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E</a:t>
            </a:r>
          </a:p>
        </p:txBody>
      </p:sp>
      <p:sp>
        <p:nvSpPr>
          <p:cNvPr id="215048" name="Text Box 8"/>
          <p:cNvSpPr txBox="1">
            <a:spLocks noChangeArrowheads="1"/>
          </p:cNvSpPr>
          <p:nvPr/>
        </p:nvSpPr>
        <p:spPr bwMode="auto">
          <a:xfrm>
            <a:off x="35052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I</a:t>
            </a:r>
          </a:p>
        </p:txBody>
      </p:sp>
      <p:sp>
        <p:nvSpPr>
          <p:cNvPr id="215049" name="Text Box 9"/>
          <p:cNvSpPr txBox="1">
            <a:spLocks noChangeArrowheads="1"/>
          </p:cNvSpPr>
          <p:nvPr/>
        </p:nvSpPr>
        <p:spPr bwMode="auto">
          <a:xfrm>
            <a:off x="51816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R</a:t>
            </a:r>
          </a:p>
        </p:txBody>
      </p:sp>
      <p:sp>
        <p:nvSpPr>
          <p:cNvPr id="215050" name="Text Box 10"/>
          <p:cNvSpPr txBox="1">
            <a:spLocks noChangeArrowheads="1"/>
          </p:cNvSpPr>
          <p:nvPr/>
        </p:nvSpPr>
        <p:spPr bwMode="auto">
          <a:xfrm>
            <a:off x="304800" y="60198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400" b="1">
                <a:solidFill>
                  <a:srgbClr val="0070C0"/>
                </a:solidFill>
                <a:cs typeface="Arial" charset="0"/>
              </a:rPr>
              <a:t>To find the Amp formula cover the “I” leaving E/R</a:t>
            </a:r>
          </a:p>
        </p:txBody>
      </p:sp>
      <p:pic>
        <p:nvPicPr>
          <p:cNvPr id="215051" name="Picture 11" descr="MCPE02542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219200" y="2590800"/>
            <a:ext cx="25908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404460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Title 1"/>
          <p:cNvSpPr>
            <a:spLocks noGrp="1"/>
          </p:cNvSpPr>
          <p:nvPr>
            <p:ph type="title"/>
          </p:nvPr>
        </p:nvSpPr>
        <p:spPr/>
        <p:txBody>
          <a:bodyPr/>
          <a:lstStyle/>
          <a:p>
            <a:r>
              <a:rPr lang="en-US" altLang="en-US"/>
              <a:t>T5D02</a:t>
            </a:r>
            <a:br>
              <a:rPr lang="en-US" altLang="en-US"/>
            </a:br>
            <a:endParaRPr lang="en-US" altLang="en-US"/>
          </a:p>
        </p:txBody>
      </p:sp>
      <p:sp>
        <p:nvSpPr>
          <p:cNvPr id="3" name="Content Placeholder 2"/>
          <p:cNvSpPr>
            <a:spLocks noGrp="1"/>
          </p:cNvSpPr>
          <p:nvPr>
            <p:ph idx="1"/>
          </p:nvPr>
        </p:nvSpPr>
        <p:spPr>
          <a:xfrm>
            <a:off x="457200" y="1600200"/>
            <a:ext cx="7848600" cy="4648200"/>
          </a:xfrm>
        </p:spPr>
        <p:txBody>
          <a:bodyPr/>
          <a:lstStyle/>
          <a:p>
            <a:pPr>
              <a:buFontTx/>
              <a:buNone/>
            </a:pPr>
            <a:r>
              <a:rPr lang="pt-BR" altLang="en-US" dirty="0"/>
              <a:t>What formula is used to calculate voltage in a circuit?</a:t>
            </a:r>
          </a:p>
          <a:p>
            <a:pPr>
              <a:buFontTx/>
              <a:buNone/>
            </a:pPr>
            <a:r>
              <a:rPr lang="pt-BR" altLang="en-US" dirty="0"/>
              <a:t>A. E = I x R</a:t>
            </a:r>
          </a:p>
          <a:p>
            <a:pPr>
              <a:buFontTx/>
              <a:buNone/>
            </a:pPr>
            <a:r>
              <a:rPr lang="pt-BR" altLang="en-US" dirty="0">
                <a:solidFill>
                  <a:schemeClr val="bg1">
                    <a:lumMod val="75000"/>
                  </a:schemeClr>
                </a:solidFill>
              </a:rPr>
              <a:t>B. E = I / R</a:t>
            </a:r>
          </a:p>
          <a:p>
            <a:pPr>
              <a:buFontTx/>
              <a:buNone/>
            </a:pPr>
            <a:r>
              <a:rPr lang="pt-BR" altLang="en-US" dirty="0">
                <a:solidFill>
                  <a:schemeClr val="bg1">
                    <a:lumMod val="75000"/>
                  </a:schemeClr>
                </a:solidFill>
              </a:rPr>
              <a:t>C. E = I + R</a:t>
            </a:r>
          </a:p>
          <a:p>
            <a:pPr>
              <a:buFontTx/>
              <a:buNone/>
            </a:pPr>
            <a:r>
              <a:rPr lang="pt-BR" altLang="en-US" dirty="0">
                <a:solidFill>
                  <a:schemeClr val="bg1">
                    <a:lumMod val="75000"/>
                  </a:schemeClr>
                </a:solidFill>
              </a:rPr>
              <a:t>D. E = I - R</a:t>
            </a:r>
          </a:p>
        </p:txBody>
      </p:sp>
      <p:sp>
        <p:nvSpPr>
          <p:cNvPr id="4" name="TextBox 3"/>
          <p:cNvSpPr txBox="1">
            <a:spLocks noChangeArrowheads="1"/>
          </p:cNvSpPr>
          <p:nvPr/>
        </p:nvSpPr>
        <p:spPr bwMode="auto">
          <a:xfrm>
            <a:off x="515662" y="5433478"/>
            <a:ext cx="541020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800" dirty="0">
                <a:solidFill>
                  <a:srgbClr val="0070C0"/>
                </a:solidFill>
                <a:cs typeface="Arial" charset="0"/>
              </a:rPr>
              <a:t>E = Electro Motive Force Measured in Volts = V</a:t>
            </a:r>
          </a:p>
        </p:txBody>
      </p:sp>
      <p:grpSp>
        <p:nvGrpSpPr>
          <p:cNvPr id="5" name="Group 13"/>
          <p:cNvGrpSpPr>
            <a:grpSpLocks/>
          </p:cNvGrpSpPr>
          <p:nvPr/>
        </p:nvGrpSpPr>
        <p:grpSpPr bwMode="auto">
          <a:xfrm>
            <a:off x="7315200" y="5181600"/>
            <a:ext cx="1143000" cy="990600"/>
            <a:chOff x="1536" y="1152"/>
            <a:chExt cx="2784" cy="2544"/>
          </a:xfrm>
        </p:grpSpPr>
        <p:sp>
          <p:nvSpPr>
            <p:cNvPr id="302086"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02087"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2088"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2089"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02090"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02091"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Tree>
    <p:extLst>
      <p:ext uri="{BB962C8B-B14F-4D97-AF65-F5344CB8AC3E}">
        <p14:creationId xmlns:p14="http://schemas.microsoft.com/office/powerpoint/2010/main" val="2607292250"/>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Title 1"/>
          <p:cNvSpPr>
            <a:spLocks noGrp="1"/>
          </p:cNvSpPr>
          <p:nvPr>
            <p:ph type="title"/>
          </p:nvPr>
        </p:nvSpPr>
        <p:spPr>
          <a:xfrm>
            <a:off x="457200" y="274638"/>
            <a:ext cx="5867400" cy="1143000"/>
          </a:xfrm>
        </p:spPr>
        <p:txBody>
          <a:bodyPr/>
          <a:lstStyle/>
          <a:p>
            <a:r>
              <a:rPr lang="en-US" altLang="en-US"/>
              <a:t>T5D03</a:t>
            </a:r>
          </a:p>
        </p:txBody>
      </p:sp>
      <p:sp>
        <p:nvSpPr>
          <p:cNvPr id="3" name="Content Placeholder 2"/>
          <p:cNvSpPr>
            <a:spLocks noGrp="1"/>
          </p:cNvSpPr>
          <p:nvPr>
            <p:ph idx="1"/>
          </p:nvPr>
        </p:nvSpPr>
        <p:spPr>
          <a:xfrm>
            <a:off x="457200" y="1600200"/>
            <a:ext cx="8077200" cy="4724400"/>
          </a:xfrm>
        </p:spPr>
        <p:txBody>
          <a:bodyPr/>
          <a:lstStyle/>
          <a:p>
            <a:pPr>
              <a:buFontTx/>
              <a:buNone/>
            </a:pPr>
            <a:r>
              <a:rPr lang="pt-BR" altLang="en-US" dirty="0"/>
              <a:t>What formula is used to calculate resistance in a circuit?</a:t>
            </a:r>
          </a:p>
          <a:p>
            <a:pPr>
              <a:buFontTx/>
              <a:buNone/>
            </a:pPr>
            <a:r>
              <a:rPr lang="pt-BR" altLang="en-US" dirty="0"/>
              <a:t>A. R = E x I</a:t>
            </a:r>
          </a:p>
          <a:p>
            <a:pPr>
              <a:buFontTx/>
              <a:buNone/>
            </a:pPr>
            <a:r>
              <a:rPr lang="pt-BR" altLang="en-US" dirty="0"/>
              <a:t>B. R = E / I</a:t>
            </a:r>
          </a:p>
          <a:p>
            <a:pPr>
              <a:buFontTx/>
              <a:buNone/>
            </a:pPr>
            <a:r>
              <a:rPr lang="pt-BR" altLang="en-US" dirty="0"/>
              <a:t>C. R = E + I</a:t>
            </a:r>
          </a:p>
          <a:p>
            <a:pPr>
              <a:buFontTx/>
              <a:buNone/>
            </a:pPr>
            <a:r>
              <a:rPr lang="pt-BR" altLang="en-US" dirty="0"/>
              <a:t>D. R = E - I</a:t>
            </a:r>
          </a:p>
        </p:txBody>
      </p:sp>
    </p:spTree>
    <p:extLst>
      <p:ext uri="{BB962C8B-B14F-4D97-AF65-F5344CB8AC3E}">
        <p14:creationId xmlns:p14="http://schemas.microsoft.com/office/powerpoint/2010/main" val="166669225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Title 1"/>
          <p:cNvSpPr>
            <a:spLocks noGrp="1"/>
          </p:cNvSpPr>
          <p:nvPr>
            <p:ph type="title"/>
          </p:nvPr>
        </p:nvSpPr>
        <p:spPr>
          <a:xfrm>
            <a:off x="457200" y="274638"/>
            <a:ext cx="5867400" cy="1143000"/>
          </a:xfrm>
        </p:spPr>
        <p:txBody>
          <a:bodyPr/>
          <a:lstStyle/>
          <a:p>
            <a:r>
              <a:rPr lang="en-US" altLang="en-US"/>
              <a:t>T5D03</a:t>
            </a:r>
          </a:p>
        </p:txBody>
      </p:sp>
      <p:sp>
        <p:nvSpPr>
          <p:cNvPr id="3" name="Content Placeholder 2"/>
          <p:cNvSpPr>
            <a:spLocks noGrp="1"/>
          </p:cNvSpPr>
          <p:nvPr>
            <p:ph idx="1"/>
          </p:nvPr>
        </p:nvSpPr>
        <p:spPr>
          <a:xfrm>
            <a:off x="457200" y="1600200"/>
            <a:ext cx="8077200" cy="4724400"/>
          </a:xfrm>
        </p:spPr>
        <p:txBody>
          <a:bodyPr/>
          <a:lstStyle/>
          <a:p>
            <a:pPr>
              <a:buFontTx/>
              <a:buNone/>
            </a:pPr>
            <a:r>
              <a:rPr lang="pt-BR" altLang="en-US" dirty="0"/>
              <a:t>What formula is used to calculate resistance in a circuit?</a:t>
            </a:r>
          </a:p>
          <a:p>
            <a:pPr>
              <a:buFontTx/>
              <a:buNone/>
            </a:pPr>
            <a:r>
              <a:rPr lang="pt-BR" altLang="en-US" dirty="0">
                <a:solidFill>
                  <a:schemeClr val="bg1">
                    <a:lumMod val="75000"/>
                  </a:schemeClr>
                </a:solidFill>
              </a:rPr>
              <a:t>A. R = E x I</a:t>
            </a:r>
          </a:p>
          <a:p>
            <a:pPr>
              <a:buFontTx/>
              <a:buNone/>
            </a:pPr>
            <a:r>
              <a:rPr lang="pt-BR" altLang="en-US" dirty="0"/>
              <a:t>B. R = E / I</a:t>
            </a:r>
          </a:p>
          <a:p>
            <a:pPr>
              <a:buFontTx/>
              <a:buNone/>
            </a:pPr>
            <a:r>
              <a:rPr lang="pt-BR" altLang="en-US" dirty="0">
                <a:solidFill>
                  <a:schemeClr val="bg1">
                    <a:lumMod val="75000"/>
                  </a:schemeClr>
                </a:solidFill>
              </a:rPr>
              <a:t>C. R = E + I</a:t>
            </a:r>
          </a:p>
          <a:p>
            <a:pPr>
              <a:buFontTx/>
              <a:buNone/>
            </a:pPr>
            <a:r>
              <a:rPr lang="pt-BR" altLang="en-US" dirty="0">
                <a:solidFill>
                  <a:schemeClr val="bg1">
                    <a:lumMod val="75000"/>
                  </a:schemeClr>
                </a:solidFill>
              </a:rPr>
              <a:t>D. R = E - I</a:t>
            </a:r>
          </a:p>
        </p:txBody>
      </p:sp>
      <p:sp>
        <p:nvSpPr>
          <p:cNvPr id="4" name="TextBox 3"/>
          <p:cNvSpPr txBox="1">
            <a:spLocks noChangeArrowheads="1"/>
          </p:cNvSpPr>
          <p:nvPr/>
        </p:nvSpPr>
        <p:spPr bwMode="auto">
          <a:xfrm>
            <a:off x="228600" y="5370493"/>
            <a:ext cx="58674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800" dirty="0">
                <a:solidFill>
                  <a:srgbClr val="0070C0"/>
                </a:solidFill>
                <a:cs typeface="Arial" charset="0"/>
              </a:rPr>
              <a:t>Resistance (R) = Ohms = </a:t>
            </a:r>
            <a:r>
              <a:rPr lang="el-GR" altLang="en-US" sz="2800" dirty="0">
                <a:solidFill>
                  <a:srgbClr val="0070C0"/>
                </a:solidFill>
                <a:cs typeface="Arial" charset="0"/>
              </a:rPr>
              <a:t>Ω</a:t>
            </a:r>
            <a:r>
              <a:rPr lang="en-US" altLang="en-US" sz="2800" dirty="0">
                <a:solidFill>
                  <a:srgbClr val="0070C0"/>
                </a:solidFill>
                <a:cs typeface="Arial" charset="0"/>
              </a:rPr>
              <a:t> </a:t>
            </a:r>
          </a:p>
          <a:p>
            <a:pPr eaLnBrk="1" fontAlgn="base" hangingPunct="1">
              <a:spcBef>
                <a:spcPct val="0"/>
              </a:spcBef>
              <a:spcAft>
                <a:spcPct val="0"/>
              </a:spcAft>
              <a:buFontTx/>
              <a:buNone/>
            </a:pPr>
            <a:r>
              <a:rPr lang="en-US" altLang="en-US" sz="2800" dirty="0">
                <a:solidFill>
                  <a:srgbClr val="0070C0"/>
                </a:solidFill>
                <a:cs typeface="Arial" charset="0"/>
              </a:rPr>
              <a:t>(Opposition to current flow)</a:t>
            </a:r>
          </a:p>
        </p:txBody>
      </p:sp>
      <p:grpSp>
        <p:nvGrpSpPr>
          <p:cNvPr id="5" name="Group 13"/>
          <p:cNvGrpSpPr>
            <a:grpSpLocks/>
          </p:cNvGrpSpPr>
          <p:nvPr/>
        </p:nvGrpSpPr>
        <p:grpSpPr bwMode="auto">
          <a:xfrm>
            <a:off x="7086600" y="5257800"/>
            <a:ext cx="1524000" cy="1295400"/>
            <a:chOff x="1536" y="1152"/>
            <a:chExt cx="2784" cy="2544"/>
          </a:xfrm>
        </p:grpSpPr>
        <p:sp>
          <p:nvSpPr>
            <p:cNvPr id="303110"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03111"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3112"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3113"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03114"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03115"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Tree>
    <p:extLst>
      <p:ext uri="{BB962C8B-B14F-4D97-AF65-F5344CB8AC3E}">
        <p14:creationId xmlns:p14="http://schemas.microsoft.com/office/powerpoint/2010/main" val="38920306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Title 1"/>
          <p:cNvSpPr>
            <a:spLocks noGrp="1"/>
          </p:cNvSpPr>
          <p:nvPr>
            <p:ph type="title"/>
          </p:nvPr>
        </p:nvSpPr>
        <p:spPr/>
        <p:txBody>
          <a:bodyPr/>
          <a:lstStyle/>
          <a:p>
            <a:r>
              <a:rPr lang="en-US" altLang="en-US"/>
              <a:t>T5D04</a:t>
            </a:r>
          </a:p>
        </p:txBody>
      </p:sp>
      <p:sp>
        <p:nvSpPr>
          <p:cNvPr id="3" name="Content Placeholder 2"/>
          <p:cNvSpPr>
            <a:spLocks noGrp="1"/>
          </p:cNvSpPr>
          <p:nvPr>
            <p:ph idx="1"/>
          </p:nvPr>
        </p:nvSpPr>
        <p:spPr/>
        <p:txBody>
          <a:bodyPr/>
          <a:lstStyle/>
          <a:p>
            <a:pPr>
              <a:buFontTx/>
              <a:buNone/>
            </a:pPr>
            <a:r>
              <a:rPr lang="en-US" altLang="en-US" dirty="0"/>
              <a:t>What is the resistance of a circuit in which a current of 3 amperes flows when connected to 90 volts?</a:t>
            </a:r>
          </a:p>
          <a:p>
            <a:pPr>
              <a:buFontTx/>
              <a:buNone/>
            </a:pPr>
            <a:r>
              <a:rPr lang="en-US" altLang="en-US" dirty="0"/>
              <a:t>A. 3 ohms</a:t>
            </a:r>
          </a:p>
          <a:p>
            <a:pPr>
              <a:buFontTx/>
              <a:buNone/>
            </a:pPr>
            <a:r>
              <a:rPr lang="en-US" altLang="en-US" dirty="0"/>
              <a:t>B. 30 ohms</a:t>
            </a:r>
          </a:p>
          <a:p>
            <a:pPr>
              <a:buFontTx/>
              <a:buNone/>
            </a:pPr>
            <a:r>
              <a:rPr lang="en-US" altLang="en-US" dirty="0"/>
              <a:t>C. 93 ohms</a:t>
            </a:r>
          </a:p>
          <a:p>
            <a:pPr>
              <a:buFontTx/>
              <a:buNone/>
            </a:pPr>
            <a:r>
              <a:rPr lang="en-US" altLang="en-US" dirty="0"/>
              <a:t>D. 270 ohms</a:t>
            </a:r>
          </a:p>
        </p:txBody>
      </p:sp>
    </p:spTree>
    <p:extLst>
      <p:ext uri="{BB962C8B-B14F-4D97-AF65-F5344CB8AC3E}">
        <p14:creationId xmlns:p14="http://schemas.microsoft.com/office/powerpoint/2010/main" val="217679749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Title 1"/>
          <p:cNvSpPr>
            <a:spLocks noGrp="1"/>
          </p:cNvSpPr>
          <p:nvPr>
            <p:ph type="title"/>
          </p:nvPr>
        </p:nvSpPr>
        <p:spPr/>
        <p:txBody>
          <a:bodyPr/>
          <a:lstStyle/>
          <a:p>
            <a:r>
              <a:rPr lang="en-US" altLang="en-US"/>
              <a:t>T5D04</a:t>
            </a:r>
          </a:p>
        </p:txBody>
      </p:sp>
      <p:sp>
        <p:nvSpPr>
          <p:cNvPr id="3" name="Content Placeholder 2"/>
          <p:cNvSpPr>
            <a:spLocks noGrp="1"/>
          </p:cNvSpPr>
          <p:nvPr>
            <p:ph idx="1"/>
          </p:nvPr>
        </p:nvSpPr>
        <p:spPr/>
        <p:txBody>
          <a:bodyPr/>
          <a:lstStyle/>
          <a:p>
            <a:pPr>
              <a:buFontTx/>
              <a:buNone/>
            </a:pPr>
            <a:r>
              <a:rPr lang="en-US" altLang="en-US" dirty="0"/>
              <a:t>What is the resistance of a circuit in which a current of 3 amperes flows when connected to 90 volts?</a:t>
            </a:r>
          </a:p>
          <a:p>
            <a:pPr>
              <a:buFontTx/>
              <a:buNone/>
            </a:pPr>
            <a:r>
              <a:rPr lang="en-US" altLang="en-US" dirty="0">
                <a:solidFill>
                  <a:schemeClr val="bg1">
                    <a:lumMod val="75000"/>
                  </a:schemeClr>
                </a:solidFill>
              </a:rPr>
              <a:t>A. 3 ohms</a:t>
            </a:r>
          </a:p>
          <a:p>
            <a:pPr>
              <a:buFontTx/>
              <a:buNone/>
            </a:pPr>
            <a:r>
              <a:rPr lang="en-US" altLang="en-US" dirty="0"/>
              <a:t>B. 30 ohms</a:t>
            </a:r>
          </a:p>
          <a:p>
            <a:pPr>
              <a:buFontTx/>
              <a:buNone/>
            </a:pPr>
            <a:r>
              <a:rPr lang="en-US" altLang="en-US" dirty="0">
                <a:solidFill>
                  <a:schemeClr val="bg1">
                    <a:lumMod val="75000"/>
                  </a:schemeClr>
                </a:solidFill>
              </a:rPr>
              <a:t>C. 93 ohms</a:t>
            </a:r>
          </a:p>
          <a:p>
            <a:pPr>
              <a:buFontTx/>
              <a:buNone/>
            </a:pPr>
            <a:r>
              <a:rPr lang="en-US" altLang="en-US" dirty="0">
                <a:solidFill>
                  <a:schemeClr val="bg1">
                    <a:lumMod val="75000"/>
                  </a:schemeClr>
                </a:solidFill>
              </a:rPr>
              <a:t>D. 270 ohms</a:t>
            </a:r>
          </a:p>
        </p:txBody>
      </p:sp>
      <p:grpSp>
        <p:nvGrpSpPr>
          <p:cNvPr id="4" name="Group 13"/>
          <p:cNvGrpSpPr>
            <a:grpSpLocks/>
          </p:cNvGrpSpPr>
          <p:nvPr/>
        </p:nvGrpSpPr>
        <p:grpSpPr bwMode="auto">
          <a:xfrm>
            <a:off x="7010400" y="4876800"/>
            <a:ext cx="1447800" cy="1295400"/>
            <a:chOff x="1536" y="1152"/>
            <a:chExt cx="2784" cy="2544"/>
          </a:xfrm>
        </p:grpSpPr>
        <p:sp>
          <p:nvSpPr>
            <p:cNvPr id="304134"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04135"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4136"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4137"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04138"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04139"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dirty="0">
                <a:solidFill>
                  <a:srgbClr val="0070C0"/>
                </a:solidFill>
                <a:cs typeface="Arial" charset="0"/>
              </a:rPr>
              <a:t>R = E / I</a:t>
            </a:r>
          </a:p>
          <a:p>
            <a:pPr eaLnBrk="1" fontAlgn="base" hangingPunct="1">
              <a:spcBef>
                <a:spcPct val="0"/>
              </a:spcBef>
              <a:spcAft>
                <a:spcPct val="0"/>
              </a:spcAft>
              <a:buFontTx/>
              <a:buNone/>
            </a:pPr>
            <a:r>
              <a:rPr lang="en-US" altLang="en-US" sz="2400" b="1" dirty="0">
                <a:solidFill>
                  <a:srgbClr val="0070C0"/>
                </a:solidFill>
                <a:cs typeface="Arial" charset="0"/>
              </a:rPr>
              <a:t>90 / 3 = 30</a:t>
            </a:r>
          </a:p>
        </p:txBody>
      </p:sp>
    </p:spTree>
    <p:extLst>
      <p:ext uri="{BB962C8B-B14F-4D97-AF65-F5344CB8AC3E}">
        <p14:creationId xmlns:p14="http://schemas.microsoft.com/office/powerpoint/2010/main" val="52669866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Title 1"/>
          <p:cNvSpPr>
            <a:spLocks noGrp="1"/>
          </p:cNvSpPr>
          <p:nvPr>
            <p:ph type="title"/>
          </p:nvPr>
        </p:nvSpPr>
        <p:spPr/>
        <p:txBody>
          <a:bodyPr/>
          <a:lstStyle/>
          <a:p>
            <a:r>
              <a:rPr lang="en-US" altLang="en-US"/>
              <a:t>T5D05</a:t>
            </a:r>
          </a:p>
        </p:txBody>
      </p:sp>
      <p:sp>
        <p:nvSpPr>
          <p:cNvPr id="3" name="Content Placeholder 2"/>
          <p:cNvSpPr>
            <a:spLocks noGrp="1"/>
          </p:cNvSpPr>
          <p:nvPr>
            <p:ph idx="1"/>
          </p:nvPr>
        </p:nvSpPr>
        <p:spPr/>
        <p:txBody>
          <a:bodyPr/>
          <a:lstStyle/>
          <a:p>
            <a:pPr>
              <a:buFontTx/>
              <a:buNone/>
            </a:pPr>
            <a:r>
              <a:rPr lang="en-US" altLang="en-US" dirty="0"/>
              <a:t>What is the resistance of a circuit for which the applied voltage is 12 volts and the current flow is 1.5 amperes?</a:t>
            </a:r>
          </a:p>
          <a:p>
            <a:pPr>
              <a:buFontTx/>
              <a:buNone/>
            </a:pPr>
            <a:r>
              <a:rPr lang="en-US" altLang="en-US" dirty="0"/>
              <a:t>A. 18 ohms</a:t>
            </a:r>
          </a:p>
          <a:p>
            <a:pPr>
              <a:buFontTx/>
              <a:buNone/>
            </a:pPr>
            <a:r>
              <a:rPr lang="en-US" altLang="en-US" dirty="0"/>
              <a:t>B. 0.125 ohms</a:t>
            </a:r>
          </a:p>
          <a:p>
            <a:pPr>
              <a:buFontTx/>
              <a:buNone/>
            </a:pPr>
            <a:r>
              <a:rPr lang="en-US" altLang="en-US" dirty="0"/>
              <a:t>C. 8 ohms</a:t>
            </a:r>
          </a:p>
          <a:p>
            <a:pPr>
              <a:buFontTx/>
              <a:buNone/>
            </a:pPr>
            <a:r>
              <a:rPr lang="en-US" altLang="en-US" dirty="0"/>
              <a:t>D. 13.5 ohms</a:t>
            </a:r>
          </a:p>
        </p:txBody>
      </p:sp>
    </p:spTree>
    <p:extLst>
      <p:ext uri="{BB962C8B-B14F-4D97-AF65-F5344CB8AC3E}">
        <p14:creationId xmlns:p14="http://schemas.microsoft.com/office/powerpoint/2010/main" val="137838453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Title 1"/>
          <p:cNvSpPr>
            <a:spLocks noGrp="1"/>
          </p:cNvSpPr>
          <p:nvPr>
            <p:ph type="title"/>
          </p:nvPr>
        </p:nvSpPr>
        <p:spPr/>
        <p:txBody>
          <a:bodyPr/>
          <a:lstStyle/>
          <a:p>
            <a:r>
              <a:rPr lang="en-US" altLang="en-US"/>
              <a:t>T5D05</a:t>
            </a:r>
          </a:p>
        </p:txBody>
      </p:sp>
      <p:sp>
        <p:nvSpPr>
          <p:cNvPr id="3" name="Content Placeholder 2"/>
          <p:cNvSpPr>
            <a:spLocks noGrp="1"/>
          </p:cNvSpPr>
          <p:nvPr>
            <p:ph idx="1"/>
          </p:nvPr>
        </p:nvSpPr>
        <p:spPr/>
        <p:txBody>
          <a:bodyPr/>
          <a:lstStyle/>
          <a:p>
            <a:pPr>
              <a:buFontTx/>
              <a:buNone/>
            </a:pPr>
            <a:r>
              <a:rPr lang="en-US" altLang="en-US" dirty="0"/>
              <a:t>What is the resistance of a circuit for which the applied voltage is 12 volts and the current flow is 1.5 amperes?</a:t>
            </a:r>
          </a:p>
          <a:p>
            <a:pPr>
              <a:buFontTx/>
              <a:buNone/>
            </a:pPr>
            <a:r>
              <a:rPr lang="en-US" altLang="en-US" dirty="0">
                <a:solidFill>
                  <a:schemeClr val="bg1">
                    <a:lumMod val="75000"/>
                  </a:schemeClr>
                </a:solidFill>
              </a:rPr>
              <a:t>A. 18 ohms</a:t>
            </a:r>
          </a:p>
          <a:p>
            <a:pPr>
              <a:buFontTx/>
              <a:buNone/>
            </a:pPr>
            <a:r>
              <a:rPr lang="en-US" altLang="en-US" dirty="0">
                <a:solidFill>
                  <a:schemeClr val="bg1">
                    <a:lumMod val="75000"/>
                  </a:schemeClr>
                </a:solidFill>
              </a:rPr>
              <a:t>B. 0.125 ohms</a:t>
            </a:r>
          </a:p>
          <a:p>
            <a:pPr>
              <a:buFontTx/>
              <a:buNone/>
            </a:pPr>
            <a:r>
              <a:rPr lang="en-US" altLang="en-US" dirty="0"/>
              <a:t>C. 8 ohms</a:t>
            </a:r>
          </a:p>
          <a:p>
            <a:pPr>
              <a:buFontTx/>
              <a:buNone/>
            </a:pPr>
            <a:r>
              <a:rPr lang="en-US" altLang="en-US" dirty="0">
                <a:solidFill>
                  <a:schemeClr val="bg1">
                    <a:lumMod val="75000"/>
                  </a:schemeClr>
                </a:solidFill>
              </a:rPr>
              <a:t>D. 13.5 ohms</a:t>
            </a:r>
          </a:p>
        </p:txBody>
      </p:sp>
      <p:sp>
        <p:nvSpPr>
          <p:cNvPr id="4" name="TextBox 3"/>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R = E / I</a:t>
            </a:r>
          </a:p>
          <a:p>
            <a:pPr eaLnBrk="1" fontAlgn="base" hangingPunct="1">
              <a:spcBef>
                <a:spcPct val="0"/>
              </a:spcBef>
              <a:spcAft>
                <a:spcPct val="0"/>
              </a:spcAft>
              <a:buFontTx/>
              <a:buNone/>
            </a:pPr>
            <a:r>
              <a:rPr lang="en-US" altLang="en-US" sz="2400" b="1">
                <a:solidFill>
                  <a:srgbClr val="0070C0"/>
                </a:solidFill>
                <a:cs typeface="Arial" charset="0"/>
              </a:rPr>
              <a:t>12 / 1.5 = 8</a:t>
            </a:r>
          </a:p>
        </p:txBody>
      </p:sp>
      <p:grpSp>
        <p:nvGrpSpPr>
          <p:cNvPr id="5" name="Group 13"/>
          <p:cNvGrpSpPr>
            <a:grpSpLocks/>
          </p:cNvGrpSpPr>
          <p:nvPr/>
        </p:nvGrpSpPr>
        <p:grpSpPr bwMode="auto">
          <a:xfrm>
            <a:off x="7315200" y="5181600"/>
            <a:ext cx="1143000" cy="990600"/>
            <a:chOff x="1536" y="1152"/>
            <a:chExt cx="2784" cy="2544"/>
          </a:xfrm>
        </p:grpSpPr>
        <p:sp>
          <p:nvSpPr>
            <p:cNvPr id="305158"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05159"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5160"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5161"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05162"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05163"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Tree>
    <p:extLst>
      <p:ext uri="{BB962C8B-B14F-4D97-AF65-F5344CB8AC3E}">
        <p14:creationId xmlns:p14="http://schemas.microsoft.com/office/powerpoint/2010/main" val="85276547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Title 1"/>
          <p:cNvSpPr>
            <a:spLocks noGrp="1"/>
          </p:cNvSpPr>
          <p:nvPr>
            <p:ph type="title"/>
          </p:nvPr>
        </p:nvSpPr>
        <p:spPr/>
        <p:txBody>
          <a:bodyPr/>
          <a:lstStyle/>
          <a:p>
            <a:r>
              <a:rPr lang="en-US" altLang="en-US"/>
              <a:t>T5D06</a:t>
            </a:r>
          </a:p>
        </p:txBody>
      </p:sp>
      <p:sp>
        <p:nvSpPr>
          <p:cNvPr id="3" name="Content Placeholder 2"/>
          <p:cNvSpPr>
            <a:spLocks noGrp="1"/>
          </p:cNvSpPr>
          <p:nvPr>
            <p:ph idx="1"/>
          </p:nvPr>
        </p:nvSpPr>
        <p:spPr/>
        <p:txBody>
          <a:bodyPr/>
          <a:lstStyle/>
          <a:p>
            <a:pPr>
              <a:buFontTx/>
              <a:buNone/>
            </a:pPr>
            <a:r>
              <a:rPr lang="en-US" altLang="en-US" dirty="0"/>
              <a:t>What is the resistance of a circuit that draws 4 amperes from a 12-volt source?</a:t>
            </a:r>
          </a:p>
          <a:p>
            <a:pPr>
              <a:buFontTx/>
              <a:buNone/>
            </a:pPr>
            <a:r>
              <a:rPr lang="en-US" altLang="en-US" dirty="0"/>
              <a:t>A. 3 ohms</a:t>
            </a:r>
          </a:p>
          <a:p>
            <a:pPr>
              <a:buFontTx/>
              <a:buNone/>
            </a:pPr>
            <a:r>
              <a:rPr lang="en-US" altLang="en-US" dirty="0"/>
              <a:t>B. 16 ohms</a:t>
            </a:r>
          </a:p>
          <a:p>
            <a:pPr>
              <a:buFontTx/>
              <a:buNone/>
            </a:pPr>
            <a:r>
              <a:rPr lang="en-US" altLang="en-US" dirty="0"/>
              <a:t>C. 48 ohms</a:t>
            </a:r>
          </a:p>
          <a:p>
            <a:pPr>
              <a:buFontTx/>
              <a:buNone/>
            </a:pPr>
            <a:r>
              <a:rPr lang="en-US" altLang="en-US" dirty="0"/>
              <a:t>D. 8 ohms</a:t>
            </a:r>
          </a:p>
        </p:txBody>
      </p:sp>
    </p:spTree>
    <p:extLst>
      <p:ext uri="{BB962C8B-B14F-4D97-AF65-F5344CB8AC3E}">
        <p14:creationId xmlns:p14="http://schemas.microsoft.com/office/powerpoint/2010/main" val="684893933"/>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Title 1"/>
          <p:cNvSpPr>
            <a:spLocks noGrp="1"/>
          </p:cNvSpPr>
          <p:nvPr>
            <p:ph type="title"/>
          </p:nvPr>
        </p:nvSpPr>
        <p:spPr/>
        <p:txBody>
          <a:bodyPr/>
          <a:lstStyle/>
          <a:p>
            <a:r>
              <a:rPr lang="en-US" altLang="en-US"/>
              <a:t>T5D06</a:t>
            </a:r>
          </a:p>
        </p:txBody>
      </p:sp>
      <p:sp>
        <p:nvSpPr>
          <p:cNvPr id="3" name="Content Placeholder 2"/>
          <p:cNvSpPr>
            <a:spLocks noGrp="1"/>
          </p:cNvSpPr>
          <p:nvPr>
            <p:ph idx="1"/>
          </p:nvPr>
        </p:nvSpPr>
        <p:spPr/>
        <p:txBody>
          <a:bodyPr/>
          <a:lstStyle/>
          <a:p>
            <a:pPr>
              <a:buFontTx/>
              <a:buNone/>
            </a:pPr>
            <a:r>
              <a:rPr lang="en-US" altLang="en-US" dirty="0"/>
              <a:t>What is the resistance of a circuit that draws 4 amperes from a 12-volt source?</a:t>
            </a:r>
          </a:p>
          <a:p>
            <a:pPr>
              <a:buFontTx/>
              <a:buNone/>
            </a:pPr>
            <a:r>
              <a:rPr lang="en-US" altLang="en-US" dirty="0"/>
              <a:t>A. 3 ohms</a:t>
            </a:r>
          </a:p>
          <a:p>
            <a:pPr>
              <a:buFontTx/>
              <a:buNone/>
            </a:pPr>
            <a:r>
              <a:rPr lang="en-US" altLang="en-US" dirty="0">
                <a:solidFill>
                  <a:schemeClr val="bg1">
                    <a:lumMod val="75000"/>
                  </a:schemeClr>
                </a:solidFill>
              </a:rPr>
              <a:t>B. 16 ohms</a:t>
            </a:r>
          </a:p>
          <a:p>
            <a:pPr>
              <a:buFontTx/>
              <a:buNone/>
            </a:pPr>
            <a:r>
              <a:rPr lang="en-US" altLang="en-US" dirty="0">
                <a:solidFill>
                  <a:schemeClr val="bg1">
                    <a:lumMod val="75000"/>
                  </a:schemeClr>
                </a:solidFill>
              </a:rPr>
              <a:t>C. 48 ohms</a:t>
            </a:r>
          </a:p>
          <a:p>
            <a:pPr>
              <a:buFontTx/>
              <a:buNone/>
            </a:pPr>
            <a:r>
              <a:rPr lang="en-US" altLang="en-US" dirty="0">
                <a:solidFill>
                  <a:schemeClr val="bg1">
                    <a:lumMod val="75000"/>
                  </a:schemeClr>
                </a:solidFill>
              </a:rPr>
              <a:t>D. 8 ohms</a:t>
            </a:r>
          </a:p>
        </p:txBody>
      </p:sp>
      <p:sp>
        <p:nvSpPr>
          <p:cNvPr id="4" name="TextBox 3"/>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dirty="0">
                <a:solidFill>
                  <a:srgbClr val="0070C0"/>
                </a:solidFill>
                <a:cs typeface="Arial" charset="0"/>
              </a:rPr>
              <a:t>R = E / I</a:t>
            </a:r>
          </a:p>
          <a:p>
            <a:pPr eaLnBrk="1" fontAlgn="base" hangingPunct="1">
              <a:spcBef>
                <a:spcPct val="0"/>
              </a:spcBef>
              <a:spcAft>
                <a:spcPct val="0"/>
              </a:spcAft>
              <a:buFontTx/>
              <a:buNone/>
            </a:pPr>
            <a:r>
              <a:rPr lang="en-US" altLang="en-US" sz="2400" b="1" dirty="0">
                <a:solidFill>
                  <a:srgbClr val="0070C0"/>
                </a:solidFill>
                <a:cs typeface="Arial" charset="0"/>
              </a:rPr>
              <a:t>12 / 4 = 3</a:t>
            </a:r>
          </a:p>
        </p:txBody>
      </p:sp>
      <p:grpSp>
        <p:nvGrpSpPr>
          <p:cNvPr id="5" name="Group 13"/>
          <p:cNvGrpSpPr>
            <a:grpSpLocks/>
          </p:cNvGrpSpPr>
          <p:nvPr/>
        </p:nvGrpSpPr>
        <p:grpSpPr bwMode="auto">
          <a:xfrm>
            <a:off x="7315200" y="5181600"/>
            <a:ext cx="1143000" cy="990600"/>
            <a:chOff x="1536" y="1152"/>
            <a:chExt cx="2784" cy="2544"/>
          </a:xfrm>
        </p:grpSpPr>
        <p:sp>
          <p:nvSpPr>
            <p:cNvPr id="306182"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06183"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6184"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6185"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06186"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06187"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Tree>
    <p:extLst>
      <p:ext uri="{BB962C8B-B14F-4D97-AF65-F5344CB8AC3E}">
        <p14:creationId xmlns:p14="http://schemas.microsoft.com/office/powerpoint/2010/main" val="335427436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Title 1"/>
          <p:cNvSpPr>
            <a:spLocks noGrp="1"/>
          </p:cNvSpPr>
          <p:nvPr>
            <p:ph type="title"/>
          </p:nvPr>
        </p:nvSpPr>
        <p:spPr/>
        <p:txBody>
          <a:bodyPr/>
          <a:lstStyle/>
          <a:p>
            <a:r>
              <a:rPr lang="en-US" altLang="en-US"/>
              <a:t>T5D07</a:t>
            </a:r>
          </a:p>
        </p:txBody>
      </p:sp>
      <p:sp>
        <p:nvSpPr>
          <p:cNvPr id="3" name="Content Placeholder 2"/>
          <p:cNvSpPr>
            <a:spLocks noGrp="1"/>
          </p:cNvSpPr>
          <p:nvPr>
            <p:ph idx="1"/>
          </p:nvPr>
        </p:nvSpPr>
        <p:spPr/>
        <p:txBody>
          <a:bodyPr/>
          <a:lstStyle/>
          <a:p>
            <a:pPr>
              <a:buFontTx/>
              <a:buNone/>
            </a:pPr>
            <a:r>
              <a:rPr lang="en-US" altLang="en-US" dirty="0"/>
              <a:t>What is the current in a circuit with an applied voltage of 120 volts and a resistance of 80 ohms?</a:t>
            </a:r>
          </a:p>
          <a:p>
            <a:pPr>
              <a:buFontTx/>
              <a:buNone/>
            </a:pPr>
            <a:r>
              <a:rPr lang="en-US" altLang="en-US" dirty="0"/>
              <a:t>A. 9600 amperes</a:t>
            </a:r>
          </a:p>
          <a:p>
            <a:pPr>
              <a:buFontTx/>
              <a:buNone/>
            </a:pPr>
            <a:r>
              <a:rPr lang="en-US" altLang="en-US" dirty="0"/>
              <a:t>B. 200 amperes</a:t>
            </a:r>
          </a:p>
          <a:p>
            <a:pPr>
              <a:buFontTx/>
              <a:buNone/>
            </a:pPr>
            <a:r>
              <a:rPr lang="en-US" altLang="en-US" dirty="0"/>
              <a:t>C. 0.667 amperes</a:t>
            </a:r>
          </a:p>
          <a:p>
            <a:pPr>
              <a:buFontTx/>
              <a:buNone/>
            </a:pPr>
            <a:r>
              <a:rPr lang="en-US" altLang="en-US" dirty="0"/>
              <a:t>D. 1.5 amperes</a:t>
            </a:r>
          </a:p>
        </p:txBody>
      </p:sp>
    </p:spTree>
    <p:extLst>
      <p:ext uri="{BB962C8B-B14F-4D97-AF65-F5344CB8AC3E}">
        <p14:creationId xmlns:p14="http://schemas.microsoft.com/office/powerpoint/2010/main" val="235226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pPr eaLnBrk="1" hangingPunct="1"/>
            <a:r>
              <a:rPr lang="en-US" altLang="en-US">
                <a:solidFill>
                  <a:srgbClr val="0070C0"/>
                </a:solidFill>
              </a:rPr>
              <a:t>Ohms Law</a:t>
            </a:r>
          </a:p>
        </p:txBody>
      </p:sp>
      <p:sp>
        <p:nvSpPr>
          <p:cNvPr id="216067" name="Oval 3"/>
          <p:cNvSpPr>
            <a:spLocks noChangeArrowheads="1"/>
          </p:cNvSpPr>
          <p:nvPr/>
        </p:nvSpPr>
        <p:spPr bwMode="auto">
          <a:xfrm>
            <a:off x="2438400" y="1828800"/>
            <a:ext cx="4419600" cy="4038600"/>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216068" name="Text Box 4"/>
          <p:cNvSpPr txBox="1">
            <a:spLocks noChangeArrowheads="1"/>
          </p:cNvSpPr>
          <p:nvPr/>
        </p:nvSpPr>
        <p:spPr bwMode="auto">
          <a:xfrm>
            <a:off x="4594225" y="57150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16069" name="Line 5"/>
          <p:cNvSpPr>
            <a:spLocks noChangeShapeType="1"/>
          </p:cNvSpPr>
          <p:nvPr/>
        </p:nvSpPr>
        <p:spPr bwMode="auto">
          <a:xfrm>
            <a:off x="2438400" y="3810000"/>
            <a:ext cx="44196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16070" name="Line 6"/>
          <p:cNvSpPr>
            <a:spLocks noChangeShapeType="1"/>
          </p:cNvSpPr>
          <p:nvPr/>
        </p:nvSpPr>
        <p:spPr bwMode="auto">
          <a:xfrm>
            <a:off x="4648200" y="3810000"/>
            <a:ext cx="0" cy="1981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16071" name="Text Box 7"/>
          <p:cNvSpPr txBox="1">
            <a:spLocks noChangeArrowheads="1"/>
          </p:cNvSpPr>
          <p:nvPr/>
        </p:nvSpPr>
        <p:spPr bwMode="auto">
          <a:xfrm>
            <a:off x="4267200" y="22860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E</a:t>
            </a:r>
          </a:p>
        </p:txBody>
      </p:sp>
      <p:sp>
        <p:nvSpPr>
          <p:cNvPr id="216072" name="Text Box 8"/>
          <p:cNvSpPr txBox="1">
            <a:spLocks noChangeArrowheads="1"/>
          </p:cNvSpPr>
          <p:nvPr/>
        </p:nvSpPr>
        <p:spPr bwMode="auto">
          <a:xfrm>
            <a:off x="35052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I</a:t>
            </a:r>
          </a:p>
        </p:txBody>
      </p:sp>
      <p:sp>
        <p:nvSpPr>
          <p:cNvPr id="216073" name="Text Box 9"/>
          <p:cNvSpPr txBox="1">
            <a:spLocks noChangeArrowheads="1"/>
          </p:cNvSpPr>
          <p:nvPr/>
        </p:nvSpPr>
        <p:spPr bwMode="auto">
          <a:xfrm>
            <a:off x="5181600" y="4114800"/>
            <a:ext cx="1143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6000" b="1">
                <a:solidFill>
                  <a:srgbClr val="000000"/>
                </a:solidFill>
                <a:cs typeface="Arial" charset="0"/>
              </a:rPr>
              <a:t>R</a:t>
            </a:r>
          </a:p>
        </p:txBody>
      </p:sp>
      <p:sp>
        <p:nvSpPr>
          <p:cNvPr id="216074" name="Text Box 10"/>
          <p:cNvSpPr txBox="1">
            <a:spLocks noChangeArrowheads="1"/>
          </p:cNvSpPr>
          <p:nvPr/>
        </p:nvSpPr>
        <p:spPr bwMode="auto">
          <a:xfrm>
            <a:off x="304800" y="60198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400" b="1">
                <a:solidFill>
                  <a:srgbClr val="0070C0"/>
                </a:solidFill>
                <a:cs typeface="Arial" charset="0"/>
              </a:rPr>
              <a:t>To find the Ohm formula cover the “R” leaving E/I</a:t>
            </a:r>
          </a:p>
        </p:txBody>
      </p:sp>
      <p:pic>
        <p:nvPicPr>
          <p:cNvPr id="216075" name="Picture 11" descr="MCPE02542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5334000" y="2743200"/>
            <a:ext cx="25908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196145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Title 1"/>
          <p:cNvSpPr>
            <a:spLocks noGrp="1"/>
          </p:cNvSpPr>
          <p:nvPr>
            <p:ph type="title"/>
          </p:nvPr>
        </p:nvSpPr>
        <p:spPr/>
        <p:txBody>
          <a:bodyPr/>
          <a:lstStyle/>
          <a:p>
            <a:r>
              <a:rPr lang="en-US" altLang="en-US"/>
              <a:t>T5D07</a:t>
            </a:r>
          </a:p>
        </p:txBody>
      </p:sp>
      <p:sp>
        <p:nvSpPr>
          <p:cNvPr id="3" name="Content Placeholder 2"/>
          <p:cNvSpPr>
            <a:spLocks noGrp="1"/>
          </p:cNvSpPr>
          <p:nvPr>
            <p:ph idx="1"/>
          </p:nvPr>
        </p:nvSpPr>
        <p:spPr/>
        <p:txBody>
          <a:bodyPr/>
          <a:lstStyle/>
          <a:p>
            <a:pPr>
              <a:buFontTx/>
              <a:buNone/>
            </a:pPr>
            <a:r>
              <a:rPr lang="en-US" altLang="en-US" dirty="0"/>
              <a:t>What is the current in a circuit with an applied voltage of 120 volts and a resistance of 80 ohms?</a:t>
            </a:r>
          </a:p>
          <a:p>
            <a:pPr>
              <a:buFontTx/>
              <a:buNone/>
            </a:pPr>
            <a:r>
              <a:rPr lang="en-US" altLang="en-US" dirty="0">
                <a:solidFill>
                  <a:schemeClr val="bg1">
                    <a:lumMod val="75000"/>
                  </a:schemeClr>
                </a:solidFill>
              </a:rPr>
              <a:t>A. 9600 amperes</a:t>
            </a:r>
          </a:p>
          <a:p>
            <a:pPr>
              <a:buFontTx/>
              <a:buNone/>
            </a:pPr>
            <a:r>
              <a:rPr lang="en-US" altLang="en-US" dirty="0">
                <a:solidFill>
                  <a:schemeClr val="bg1">
                    <a:lumMod val="75000"/>
                  </a:schemeClr>
                </a:solidFill>
              </a:rPr>
              <a:t>B. 200 amperes</a:t>
            </a:r>
          </a:p>
          <a:p>
            <a:pPr>
              <a:buFontTx/>
              <a:buNone/>
            </a:pPr>
            <a:r>
              <a:rPr lang="en-US" altLang="en-US" dirty="0">
                <a:solidFill>
                  <a:schemeClr val="bg1">
                    <a:lumMod val="75000"/>
                  </a:schemeClr>
                </a:solidFill>
              </a:rPr>
              <a:t>C. 0.667 amperes</a:t>
            </a:r>
          </a:p>
          <a:p>
            <a:pPr>
              <a:buFontTx/>
              <a:buNone/>
            </a:pPr>
            <a:r>
              <a:rPr lang="en-US" altLang="en-US" dirty="0"/>
              <a:t>D. 1.5 amperes</a:t>
            </a:r>
          </a:p>
        </p:txBody>
      </p:sp>
      <p:grpSp>
        <p:nvGrpSpPr>
          <p:cNvPr id="4" name="Group 13"/>
          <p:cNvGrpSpPr>
            <a:grpSpLocks/>
          </p:cNvGrpSpPr>
          <p:nvPr/>
        </p:nvGrpSpPr>
        <p:grpSpPr bwMode="auto">
          <a:xfrm>
            <a:off x="7315200" y="5181600"/>
            <a:ext cx="1143000" cy="990600"/>
            <a:chOff x="1536" y="1152"/>
            <a:chExt cx="2784" cy="2544"/>
          </a:xfrm>
        </p:grpSpPr>
        <p:sp>
          <p:nvSpPr>
            <p:cNvPr id="307206"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07207"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7208"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7209"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07210"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07211"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I = E / R</a:t>
            </a:r>
          </a:p>
          <a:p>
            <a:pPr eaLnBrk="1" fontAlgn="base" hangingPunct="1">
              <a:spcBef>
                <a:spcPct val="0"/>
              </a:spcBef>
              <a:spcAft>
                <a:spcPct val="0"/>
              </a:spcAft>
              <a:buFontTx/>
              <a:buNone/>
            </a:pPr>
            <a:r>
              <a:rPr lang="en-US" altLang="en-US" sz="2400" b="1">
                <a:solidFill>
                  <a:srgbClr val="0070C0"/>
                </a:solidFill>
                <a:cs typeface="Arial" charset="0"/>
              </a:rPr>
              <a:t>120 / 80 = 1.5</a:t>
            </a:r>
          </a:p>
        </p:txBody>
      </p:sp>
    </p:spTree>
    <p:extLst>
      <p:ext uri="{BB962C8B-B14F-4D97-AF65-F5344CB8AC3E}">
        <p14:creationId xmlns:p14="http://schemas.microsoft.com/office/powerpoint/2010/main" val="669892864"/>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Title 1"/>
          <p:cNvSpPr>
            <a:spLocks noGrp="1"/>
          </p:cNvSpPr>
          <p:nvPr>
            <p:ph type="title"/>
          </p:nvPr>
        </p:nvSpPr>
        <p:spPr/>
        <p:txBody>
          <a:bodyPr/>
          <a:lstStyle/>
          <a:p>
            <a:r>
              <a:rPr lang="en-US" altLang="en-US"/>
              <a:t>T5D08</a:t>
            </a:r>
          </a:p>
        </p:txBody>
      </p:sp>
      <p:sp>
        <p:nvSpPr>
          <p:cNvPr id="3" name="Content Placeholder 2"/>
          <p:cNvSpPr>
            <a:spLocks noGrp="1"/>
          </p:cNvSpPr>
          <p:nvPr>
            <p:ph idx="1"/>
          </p:nvPr>
        </p:nvSpPr>
        <p:spPr/>
        <p:txBody>
          <a:bodyPr/>
          <a:lstStyle/>
          <a:p>
            <a:pPr>
              <a:buFontTx/>
              <a:buNone/>
            </a:pPr>
            <a:r>
              <a:rPr lang="en-US" altLang="en-US" dirty="0"/>
              <a:t>What is the current through a 100-ohm resistor connected across 200 volts?</a:t>
            </a:r>
          </a:p>
          <a:p>
            <a:pPr>
              <a:buFontTx/>
              <a:buNone/>
            </a:pPr>
            <a:r>
              <a:rPr lang="en-US" altLang="en-US" dirty="0"/>
              <a:t>A. 20,000 amperes</a:t>
            </a:r>
          </a:p>
          <a:p>
            <a:pPr>
              <a:buFontTx/>
              <a:buNone/>
            </a:pPr>
            <a:r>
              <a:rPr lang="en-US" altLang="en-US" dirty="0"/>
              <a:t>B. 0.5 amperes</a:t>
            </a:r>
          </a:p>
          <a:p>
            <a:pPr>
              <a:buFontTx/>
              <a:buNone/>
            </a:pPr>
            <a:r>
              <a:rPr lang="en-US" altLang="en-US" dirty="0"/>
              <a:t>C. 2 amperes</a:t>
            </a:r>
          </a:p>
          <a:p>
            <a:pPr>
              <a:buFontTx/>
              <a:buNone/>
            </a:pPr>
            <a:r>
              <a:rPr lang="en-US" altLang="en-US" dirty="0"/>
              <a:t>D. 100 amperes</a:t>
            </a:r>
          </a:p>
        </p:txBody>
      </p:sp>
    </p:spTree>
    <p:extLst>
      <p:ext uri="{BB962C8B-B14F-4D97-AF65-F5344CB8AC3E}">
        <p14:creationId xmlns:p14="http://schemas.microsoft.com/office/powerpoint/2010/main" val="336114541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Title 1"/>
          <p:cNvSpPr>
            <a:spLocks noGrp="1"/>
          </p:cNvSpPr>
          <p:nvPr>
            <p:ph type="title"/>
          </p:nvPr>
        </p:nvSpPr>
        <p:spPr/>
        <p:txBody>
          <a:bodyPr/>
          <a:lstStyle/>
          <a:p>
            <a:r>
              <a:rPr lang="en-US" altLang="en-US"/>
              <a:t>T5D08</a:t>
            </a:r>
          </a:p>
        </p:txBody>
      </p:sp>
      <p:sp>
        <p:nvSpPr>
          <p:cNvPr id="3" name="Content Placeholder 2"/>
          <p:cNvSpPr>
            <a:spLocks noGrp="1"/>
          </p:cNvSpPr>
          <p:nvPr>
            <p:ph idx="1"/>
          </p:nvPr>
        </p:nvSpPr>
        <p:spPr/>
        <p:txBody>
          <a:bodyPr/>
          <a:lstStyle/>
          <a:p>
            <a:pPr>
              <a:buFontTx/>
              <a:buNone/>
            </a:pPr>
            <a:r>
              <a:rPr lang="en-US" altLang="en-US" dirty="0"/>
              <a:t>What is the current through a 100-ohm resistor connected across 200 volts?</a:t>
            </a:r>
          </a:p>
          <a:p>
            <a:pPr>
              <a:buFontTx/>
              <a:buNone/>
            </a:pPr>
            <a:r>
              <a:rPr lang="en-US" altLang="en-US" dirty="0">
                <a:solidFill>
                  <a:schemeClr val="bg1">
                    <a:lumMod val="75000"/>
                  </a:schemeClr>
                </a:solidFill>
              </a:rPr>
              <a:t>A. 20,000 amperes</a:t>
            </a:r>
          </a:p>
          <a:p>
            <a:pPr>
              <a:buFontTx/>
              <a:buNone/>
            </a:pPr>
            <a:r>
              <a:rPr lang="en-US" altLang="en-US" dirty="0">
                <a:solidFill>
                  <a:schemeClr val="bg1">
                    <a:lumMod val="75000"/>
                  </a:schemeClr>
                </a:solidFill>
              </a:rPr>
              <a:t>B. 0.5 amperes</a:t>
            </a:r>
          </a:p>
          <a:p>
            <a:pPr>
              <a:buFontTx/>
              <a:buNone/>
            </a:pPr>
            <a:r>
              <a:rPr lang="en-US" altLang="en-US" dirty="0"/>
              <a:t>C. 2 amperes</a:t>
            </a:r>
          </a:p>
          <a:p>
            <a:pPr>
              <a:buFontTx/>
              <a:buNone/>
            </a:pPr>
            <a:r>
              <a:rPr lang="en-US" altLang="en-US" dirty="0">
                <a:solidFill>
                  <a:schemeClr val="bg1">
                    <a:lumMod val="75000"/>
                  </a:schemeClr>
                </a:solidFill>
              </a:rPr>
              <a:t>D. 100 amperes</a:t>
            </a:r>
          </a:p>
        </p:txBody>
      </p:sp>
      <p:grpSp>
        <p:nvGrpSpPr>
          <p:cNvPr id="4" name="Group 13"/>
          <p:cNvGrpSpPr>
            <a:grpSpLocks/>
          </p:cNvGrpSpPr>
          <p:nvPr/>
        </p:nvGrpSpPr>
        <p:grpSpPr bwMode="auto">
          <a:xfrm>
            <a:off x="7315200" y="5181600"/>
            <a:ext cx="1143000" cy="990600"/>
            <a:chOff x="1536" y="1152"/>
            <a:chExt cx="2784" cy="2544"/>
          </a:xfrm>
        </p:grpSpPr>
        <p:sp>
          <p:nvSpPr>
            <p:cNvPr id="308230"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08231"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8232"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8233"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08234"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08235"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I = E / R</a:t>
            </a:r>
          </a:p>
          <a:p>
            <a:pPr eaLnBrk="1" fontAlgn="base" hangingPunct="1">
              <a:spcBef>
                <a:spcPct val="0"/>
              </a:spcBef>
              <a:spcAft>
                <a:spcPct val="0"/>
              </a:spcAft>
              <a:buFontTx/>
              <a:buNone/>
            </a:pPr>
            <a:r>
              <a:rPr lang="en-US" altLang="en-US" sz="2400" b="1">
                <a:solidFill>
                  <a:srgbClr val="0070C0"/>
                </a:solidFill>
                <a:cs typeface="Arial" charset="0"/>
              </a:rPr>
              <a:t>200 / 100 = 2</a:t>
            </a:r>
          </a:p>
        </p:txBody>
      </p:sp>
    </p:spTree>
    <p:extLst>
      <p:ext uri="{BB962C8B-B14F-4D97-AF65-F5344CB8AC3E}">
        <p14:creationId xmlns:p14="http://schemas.microsoft.com/office/powerpoint/2010/main" val="383063249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Title 1"/>
          <p:cNvSpPr>
            <a:spLocks noGrp="1"/>
          </p:cNvSpPr>
          <p:nvPr>
            <p:ph type="title"/>
          </p:nvPr>
        </p:nvSpPr>
        <p:spPr/>
        <p:txBody>
          <a:bodyPr/>
          <a:lstStyle/>
          <a:p>
            <a:r>
              <a:rPr lang="en-US" altLang="en-US"/>
              <a:t>T5D09</a:t>
            </a:r>
          </a:p>
        </p:txBody>
      </p:sp>
      <p:sp>
        <p:nvSpPr>
          <p:cNvPr id="3" name="Content Placeholder 2"/>
          <p:cNvSpPr>
            <a:spLocks noGrp="1"/>
          </p:cNvSpPr>
          <p:nvPr>
            <p:ph idx="1"/>
          </p:nvPr>
        </p:nvSpPr>
        <p:spPr/>
        <p:txBody>
          <a:bodyPr/>
          <a:lstStyle/>
          <a:p>
            <a:pPr>
              <a:buFontTx/>
              <a:buNone/>
            </a:pPr>
            <a:r>
              <a:rPr lang="en-US" altLang="en-US" dirty="0"/>
              <a:t>What is the current through a 24-ohm resistor connected across 240 volts?</a:t>
            </a:r>
          </a:p>
          <a:p>
            <a:pPr>
              <a:buFontTx/>
              <a:buNone/>
            </a:pPr>
            <a:r>
              <a:rPr lang="en-US" altLang="en-US" dirty="0"/>
              <a:t>A. 24,000 amperes</a:t>
            </a:r>
          </a:p>
          <a:p>
            <a:pPr>
              <a:buFontTx/>
              <a:buNone/>
            </a:pPr>
            <a:r>
              <a:rPr lang="en-US" altLang="en-US" dirty="0"/>
              <a:t>B. 0.1 amperes</a:t>
            </a:r>
          </a:p>
          <a:p>
            <a:pPr>
              <a:buFontTx/>
              <a:buNone/>
            </a:pPr>
            <a:r>
              <a:rPr lang="en-US" altLang="en-US" dirty="0"/>
              <a:t>C. 10 amperes</a:t>
            </a:r>
          </a:p>
          <a:p>
            <a:pPr>
              <a:buFontTx/>
              <a:buNone/>
            </a:pPr>
            <a:r>
              <a:rPr lang="en-US" altLang="en-US" dirty="0"/>
              <a:t>D. 216 amperes</a:t>
            </a:r>
          </a:p>
        </p:txBody>
      </p:sp>
    </p:spTree>
    <p:extLst>
      <p:ext uri="{BB962C8B-B14F-4D97-AF65-F5344CB8AC3E}">
        <p14:creationId xmlns:p14="http://schemas.microsoft.com/office/powerpoint/2010/main" val="3438127807"/>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Title 1"/>
          <p:cNvSpPr>
            <a:spLocks noGrp="1"/>
          </p:cNvSpPr>
          <p:nvPr>
            <p:ph type="title"/>
          </p:nvPr>
        </p:nvSpPr>
        <p:spPr/>
        <p:txBody>
          <a:bodyPr/>
          <a:lstStyle/>
          <a:p>
            <a:r>
              <a:rPr lang="en-US" altLang="en-US"/>
              <a:t>T5D09</a:t>
            </a:r>
          </a:p>
        </p:txBody>
      </p:sp>
      <p:sp>
        <p:nvSpPr>
          <p:cNvPr id="3" name="Content Placeholder 2"/>
          <p:cNvSpPr>
            <a:spLocks noGrp="1"/>
          </p:cNvSpPr>
          <p:nvPr>
            <p:ph idx="1"/>
          </p:nvPr>
        </p:nvSpPr>
        <p:spPr/>
        <p:txBody>
          <a:bodyPr/>
          <a:lstStyle/>
          <a:p>
            <a:pPr>
              <a:buFontTx/>
              <a:buNone/>
            </a:pPr>
            <a:r>
              <a:rPr lang="en-US" altLang="en-US" dirty="0"/>
              <a:t>What is the current through a 24-ohm resistor connected across 240 volts?</a:t>
            </a:r>
          </a:p>
          <a:p>
            <a:pPr>
              <a:buFontTx/>
              <a:buNone/>
            </a:pPr>
            <a:r>
              <a:rPr lang="en-US" altLang="en-US" dirty="0">
                <a:solidFill>
                  <a:schemeClr val="bg1">
                    <a:lumMod val="75000"/>
                  </a:schemeClr>
                </a:solidFill>
              </a:rPr>
              <a:t>A. 24,000 amperes</a:t>
            </a:r>
          </a:p>
          <a:p>
            <a:pPr>
              <a:buFontTx/>
              <a:buNone/>
            </a:pPr>
            <a:r>
              <a:rPr lang="en-US" altLang="en-US" dirty="0">
                <a:solidFill>
                  <a:schemeClr val="bg1">
                    <a:lumMod val="75000"/>
                  </a:schemeClr>
                </a:solidFill>
              </a:rPr>
              <a:t>B. 0.1 amperes</a:t>
            </a:r>
          </a:p>
          <a:p>
            <a:pPr>
              <a:buFontTx/>
              <a:buNone/>
            </a:pPr>
            <a:r>
              <a:rPr lang="en-US" altLang="en-US" dirty="0"/>
              <a:t>C. 10 amperes</a:t>
            </a:r>
          </a:p>
          <a:p>
            <a:pPr>
              <a:buFontTx/>
              <a:buNone/>
            </a:pPr>
            <a:r>
              <a:rPr lang="en-US" altLang="en-US" dirty="0">
                <a:solidFill>
                  <a:schemeClr val="bg1">
                    <a:lumMod val="75000"/>
                  </a:schemeClr>
                </a:solidFill>
              </a:rPr>
              <a:t>D. 216 amperes</a:t>
            </a:r>
          </a:p>
        </p:txBody>
      </p:sp>
      <p:grpSp>
        <p:nvGrpSpPr>
          <p:cNvPr id="4" name="Group 13"/>
          <p:cNvGrpSpPr>
            <a:grpSpLocks/>
          </p:cNvGrpSpPr>
          <p:nvPr/>
        </p:nvGrpSpPr>
        <p:grpSpPr bwMode="auto">
          <a:xfrm>
            <a:off x="7315200" y="5181600"/>
            <a:ext cx="1143000" cy="990600"/>
            <a:chOff x="1536" y="1152"/>
            <a:chExt cx="2784" cy="2544"/>
          </a:xfrm>
        </p:grpSpPr>
        <p:sp>
          <p:nvSpPr>
            <p:cNvPr id="309254"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09255"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9256"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09257"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09258"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09259"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I = E / R</a:t>
            </a:r>
          </a:p>
          <a:p>
            <a:pPr eaLnBrk="1" fontAlgn="base" hangingPunct="1">
              <a:spcBef>
                <a:spcPct val="0"/>
              </a:spcBef>
              <a:spcAft>
                <a:spcPct val="0"/>
              </a:spcAft>
              <a:buFontTx/>
              <a:buNone/>
            </a:pPr>
            <a:r>
              <a:rPr lang="en-US" altLang="en-US" sz="2400" b="1">
                <a:solidFill>
                  <a:srgbClr val="0070C0"/>
                </a:solidFill>
                <a:cs typeface="Arial" charset="0"/>
              </a:rPr>
              <a:t>240 / 24 = 10</a:t>
            </a:r>
          </a:p>
        </p:txBody>
      </p:sp>
    </p:spTree>
    <p:extLst>
      <p:ext uri="{BB962C8B-B14F-4D97-AF65-F5344CB8AC3E}">
        <p14:creationId xmlns:p14="http://schemas.microsoft.com/office/powerpoint/2010/main" val="150511766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Title 1"/>
          <p:cNvSpPr>
            <a:spLocks noGrp="1"/>
          </p:cNvSpPr>
          <p:nvPr>
            <p:ph type="title"/>
          </p:nvPr>
        </p:nvSpPr>
        <p:spPr/>
        <p:txBody>
          <a:bodyPr/>
          <a:lstStyle/>
          <a:p>
            <a:r>
              <a:rPr lang="en-US" altLang="en-US"/>
              <a:t>T5D10</a:t>
            </a:r>
          </a:p>
        </p:txBody>
      </p:sp>
      <p:sp>
        <p:nvSpPr>
          <p:cNvPr id="3" name="Content Placeholder 2"/>
          <p:cNvSpPr>
            <a:spLocks noGrp="1"/>
          </p:cNvSpPr>
          <p:nvPr>
            <p:ph idx="1"/>
          </p:nvPr>
        </p:nvSpPr>
        <p:spPr/>
        <p:txBody>
          <a:bodyPr/>
          <a:lstStyle/>
          <a:p>
            <a:pPr>
              <a:buFontTx/>
              <a:buNone/>
            </a:pPr>
            <a:r>
              <a:rPr lang="en-US" altLang="en-US" dirty="0"/>
              <a:t>What is the voltage across a 2-ohm resistor if a current of 0.5 amperes flows through it?</a:t>
            </a:r>
          </a:p>
          <a:p>
            <a:pPr>
              <a:buFontTx/>
              <a:buNone/>
            </a:pPr>
            <a:r>
              <a:rPr lang="en-US" altLang="en-US" dirty="0"/>
              <a:t>A. 1 volt</a:t>
            </a:r>
          </a:p>
          <a:p>
            <a:pPr>
              <a:buFontTx/>
              <a:buNone/>
            </a:pPr>
            <a:r>
              <a:rPr lang="en-US" altLang="en-US" dirty="0"/>
              <a:t>B. 0.25 volts</a:t>
            </a:r>
          </a:p>
          <a:p>
            <a:pPr>
              <a:buFontTx/>
              <a:buNone/>
            </a:pPr>
            <a:r>
              <a:rPr lang="en-US" altLang="en-US" dirty="0"/>
              <a:t>C. 2.5 volts</a:t>
            </a:r>
          </a:p>
          <a:p>
            <a:pPr>
              <a:buFontTx/>
              <a:buNone/>
            </a:pPr>
            <a:r>
              <a:rPr lang="en-US" altLang="en-US" dirty="0"/>
              <a:t>D. 1.5 volts</a:t>
            </a:r>
          </a:p>
        </p:txBody>
      </p:sp>
    </p:spTree>
    <p:extLst>
      <p:ext uri="{BB962C8B-B14F-4D97-AF65-F5344CB8AC3E}">
        <p14:creationId xmlns:p14="http://schemas.microsoft.com/office/powerpoint/2010/main" val="367480770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Title 1"/>
          <p:cNvSpPr>
            <a:spLocks noGrp="1"/>
          </p:cNvSpPr>
          <p:nvPr>
            <p:ph type="title"/>
          </p:nvPr>
        </p:nvSpPr>
        <p:spPr/>
        <p:txBody>
          <a:bodyPr/>
          <a:lstStyle/>
          <a:p>
            <a:r>
              <a:rPr lang="en-US" altLang="en-US"/>
              <a:t>T5D10</a:t>
            </a:r>
          </a:p>
        </p:txBody>
      </p:sp>
      <p:sp>
        <p:nvSpPr>
          <p:cNvPr id="3" name="Content Placeholder 2"/>
          <p:cNvSpPr>
            <a:spLocks noGrp="1"/>
          </p:cNvSpPr>
          <p:nvPr>
            <p:ph idx="1"/>
          </p:nvPr>
        </p:nvSpPr>
        <p:spPr/>
        <p:txBody>
          <a:bodyPr/>
          <a:lstStyle/>
          <a:p>
            <a:pPr>
              <a:buFontTx/>
              <a:buNone/>
            </a:pPr>
            <a:r>
              <a:rPr lang="en-US" altLang="en-US" dirty="0"/>
              <a:t>What is the voltage across a 2-ohm resistor if a current of 0.5 amperes flows through it?</a:t>
            </a:r>
          </a:p>
          <a:p>
            <a:pPr>
              <a:buFontTx/>
              <a:buNone/>
            </a:pPr>
            <a:r>
              <a:rPr lang="en-US" altLang="en-US" dirty="0"/>
              <a:t>A. 1 volt</a:t>
            </a:r>
          </a:p>
          <a:p>
            <a:pPr>
              <a:buFontTx/>
              <a:buNone/>
            </a:pPr>
            <a:r>
              <a:rPr lang="en-US" altLang="en-US" dirty="0">
                <a:solidFill>
                  <a:schemeClr val="bg1">
                    <a:lumMod val="75000"/>
                  </a:schemeClr>
                </a:solidFill>
              </a:rPr>
              <a:t>B. 0.25 volts</a:t>
            </a:r>
          </a:p>
          <a:p>
            <a:pPr>
              <a:buFontTx/>
              <a:buNone/>
            </a:pPr>
            <a:r>
              <a:rPr lang="en-US" altLang="en-US" dirty="0">
                <a:solidFill>
                  <a:schemeClr val="bg1">
                    <a:lumMod val="75000"/>
                  </a:schemeClr>
                </a:solidFill>
              </a:rPr>
              <a:t>C. 2.5 volts</a:t>
            </a:r>
          </a:p>
          <a:p>
            <a:pPr>
              <a:buFontTx/>
              <a:buNone/>
            </a:pPr>
            <a:r>
              <a:rPr lang="en-US" altLang="en-US" dirty="0">
                <a:solidFill>
                  <a:schemeClr val="bg1">
                    <a:lumMod val="75000"/>
                  </a:schemeClr>
                </a:solidFill>
              </a:rPr>
              <a:t>D. 1.5 volts</a:t>
            </a:r>
          </a:p>
        </p:txBody>
      </p:sp>
      <p:grpSp>
        <p:nvGrpSpPr>
          <p:cNvPr id="4" name="Group 13"/>
          <p:cNvGrpSpPr>
            <a:grpSpLocks/>
          </p:cNvGrpSpPr>
          <p:nvPr/>
        </p:nvGrpSpPr>
        <p:grpSpPr bwMode="auto">
          <a:xfrm>
            <a:off x="7315200" y="5181600"/>
            <a:ext cx="1143000" cy="990600"/>
            <a:chOff x="1536" y="1152"/>
            <a:chExt cx="2784" cy="2544"/>
          </a:xfrm>
        </p:grpSpPr>
        <p:sp>
          <p:nvSpPr>
            <p:cNvPr id="310278"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10279"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0280"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0281"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10282"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10283"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E = I x R</a:t>
            </a:r>
          </a:p>
          <a:p>
            <a:pPr eaLnBrk="1" fontAlgn="base" hangingPunct="1">
              <a:spcBef>
                <a:spcPct val="0"/>
              </a:spcBef>
              <a:spcAft>
                <a:spcPct val="0"/>
              </a:spcAft>
              <a:buFontTx/>
              <a:buNone/>
            </a:pPr>
            <a:r>
              <a:rPr lang="en-US" altLang="en-US" sz="2400" b="1">
                <a:solidFill>
                  <a:srgbClr val="0070C0"/>
                </a:solidFill>
                <a:cs typeface="Arial" charset="0"/>
              </a:rPr>
              <a:t>0.5 x 2 = 1</a:t>
            </a:r>
          </a:p>
        </p:txBody>
      </p:sp>
    </p:spTree>
    <p:extLst>
      <p:ext uri="{BB962C8B-B14F-4D97-AF65-F5344CB8AC3E}">
        <p14:creationId xmlns:p14="http://schemas.microsoft.com/office/powerpoint/2010/main" val="3675877916"/>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Title 1"/>
          <p:cNvSpPr>
            <a:spLocks noGrp="1"/>
          </p:cNvSpPr>
          <p:nvPr>
            <p:ph type="title"/>
          </p:nvPr>
        </p:nvSpPr>
        <p:spPr/>
        <p:txBody>
          <a:bodyPr/>
          <a:lstStyle/>
          <a:p>
            <a:r>
              <a:rPr lang="en-US" altLang="en-US"/>
              <a:t>T5D11</a:t>
            </a:r>
          </a:p>
        </p:txBody>
      </p:sp>
      <p:sp>
        <p:nvSpPr>
          <p:cNvPr id="3" name="Content Placeholder 2"/>
          <p:cNvSpPr>
            <a:spLocks noGrp="1"/>
          </p:cNvSpPr>
          <p:nvPr>
            <p:ph idx="1"/>
          </p:nvPr>
        </p:nvSpPr>
        <p:spPr/>
        <p:txBody>
          <a:bodyPr/>
          <a:lstStyle/>
          <a:p>
            <a:pPr>
              <a:buFontTx/>
              <a:buNone/>
            </a:pPr>
            <a:r>
              <a:rPr lang="en-US" altLang="en-US" dirty="0"/>
              <a:t>What is the voltage across a 10-ohm resistor if a current of 1 ampere flows through it?</a:t>
            </a:r>
          </a:p>
          <a:p>
            <a:pPr>
              <a:buFontTx/>
              <a:buNone/>
            </a:pPr>
            <a:r>
              <a:rPr lang="en-US" altLang="en-US" dirty="0"/>
              <a:t>A. 1 volt</a:t>
            </a:r>
          </a:p>
          <a:p>
            <a:pPr>
              <a:buFontTx/>
              <a:buNone/>
            </a:pPr>
            <a:r>
              <a:rPr lang="en-US" altLang="en-US" dirty="0"/>
              <a:t>B. 10 volts</a:t>
            </a:r>
          </a:p>
          <a:p>
            <a:pPr>
              <a:buFontTx/>
              <a:buNone/>
            </a:pPr>
            <a:r>
              <a:rPr lang="en-US" altLang="en-US" dirty="0"/>
              <a:t>C. 11 volts</a:t>
            </a:r>
          </a:p>
          <a:p>
            <a:pPr>
              <a:buFontTx/>
              <a:buNone/>
            </a:pPr>
            <a:r>
              <a:rPr lang="en-US" altLang="en-US" dirty="0"/>
              <a:t>D. 9 volts</a:t>
            </a:r>
          </a:p>
        </p:txBody>
      </p:sp>
    </p:spTree>
    <p:extLst>
      <p:ext uri="{BB962C8B-B14F-4D97-AF65-F5344CB8AC3E}">
        <p14:creationId xmlns:p14="http://schemas.microsoft.com/office/powerpoint/2010/main" val="49416099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Title 1"/>
          <p:cNvSpPr>
            <a:spLocks noGrp="1"/>
          </p:cNvSpPr>
          <p:nvPr>
            <p:ph type="title"/>
          </p:nvPr>
        </p:nvSpPr>
        <p:spPr/>
        <p:txBody>
          <a:bodyPr/>
          <a:lstStyle/>
          <a:p>
            <a:r>
              <a:rPr lang="en-US" altLang="en-US"/>
              <a:t>T5D11</a:t>
            </a:r>
          </a:p>
        </p:txBody>
      </p:sp>
      <p:sp>
        <p:nvSpPr>
          <p:cNvPr id="3" name="Content Placeholder 2"/>
          <p:cNvSpPr>
            <a:spLocks noGrp="1"/>
          </p:cNvSpPr>
          <p:nvPr>
            <p:ph idx="1"/>
          </p:nvPr>
        </p:nvSpPr>
        <p:spPr/>
        <p:txBody>
          <a:bodyPr/>
          <a:lstStyle/>
          <a:p>
            <a:pPr>
              <a:buFontTx/>
              <a:buNone/>
            </a:pPr>
            <a:r>
              <a:rPr lang="en-US" altLang="en-US" dirty="0"/>
              <a:t>What is the voltage across a 10-ohm resistor if a current of 1 ampere flows through it?</a:t>
            </a:r>
          </a:p>
          <a:p>
            <a:pPr>
              <a:buFontTx/>
              <a:buNone/>
            </a:pPr>
            <a:r>
              <a:rPr lang="en-US" altLang="en-US" dirty="0">
                <a:solidFill>
                  <a:schemeClr val="bg1">
                    <a:lumMod val="75000"/>
                  </a:schemeClr>
                </a:solidFill>
              </a:rPr>
              <a:t>A. 1 volt</a:t>
            </a:r>
          </a:p>
          <a:p>
            <a:pPr>
              <a:buFontTx/>
              <a:buNone/>
            </a:pPr>
            <a:r>
              <a:rPr lang="en-US" altLang="en-US" dirty="0"/>
              <a:t>B. 10 volts</a:t>
            </a:r>
          </a:p>
          <a:p>
            <a:pPr>
              <a:buFontTx/>
              <a:buNone/>
            </a:pPr>
            <a:r>
              <a:rPr lang="en-US" altLang="en-US" dirty="0">
                <a:solidFill>
                  <a:schemeClr val="bg1">
                    <a:lumMod val="75000"/>
                  </a:schemeClr>
                </a:solidFill>
              </a:rPr>
              <a:t>C. 11 volts</a:t>
            </a:r>
          </a:p>
          <a:p>
            <a:pPr>
              <a:buFontTx/>
              <a:buNone/>
            </a:pPr>
            <a:r>
              <a:rPr lang="en-US" altLang="en-US" dirty="0">
                <a:solidFill>
                  <a:schemeClr val="bg1">
                    <a:lumMod val="75000"/>
                  </a:schemeClr>
                </a:solidFill>
              </a:rPr>
              <a:t>D. 9 volts</a:t>
            </a:r>
          </a:p>
        </p:txBody>
      </p:sp>
      <p:grpSp>
        <p:nvGrpSpPr>
          <p:cNvPr id="4" name="Group 13"/>
          <p:cNvGrpSpPr>
            <a:grpSpLocks/>
          </p:cNvGrpSpPr>
          <p:nvPr/>
        </p:nvGrpSpPr>
        <p:grpSpPr bwMode="auto">
          <a:xfrm>
            <a:off x="7315200" y="5181600"/>
            <a:ext cx="1143000" cy="990600"/>
            <a:chOff x="1536" y="1152"/>
            <a:chExt cx="2784" cy="2544"/>
          </a:xfrm>
        </p:grpSpPr>
        <p:sp>
          <p:nvSpPr>
            <p:cNvPr id="311302"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11303"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1304"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1305"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11306"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11307"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dirty="0">
                <a:solidFill>
                  <a:srgbClr val="0070C0"/>
                </a:solidFill>
                <a:cs typeface="Arial" charset="0"/>
              </a:rPr>
              <a:t>E = I x R</a:t>
            </a:r>
          </a:p>
          <a:p>
            <a:pPr eaLnBrk="1" fontAlgn="base" hangingPunct="1">
              <a:spcBef>
                <a:spcPct val="0"/>
              </a:spcBef>
              <a:spcAft>
                <a:spcPct val="0"/>
              </a:spcAft>
              <a:buFontTx/>
              <a:buNone/>
            </a:pPr>
            <a:r>
              <a:rPr lang="en-US" altLang="en-US" sz="2400" b="1" dirty="0">
                <a:solidFill>
                  <a:srgbClr val="0070C0"/>
                </a:solidFill>
                <a:cs typeface="Arial" charset="0"/>
              </a:rPr>
              <a:t>1 x 10 = 10</a:t>
            </a:r>
          </a:p>
        </p:txBody>
      </p:sp>
    </p:spTree>
    <p:extLst>
      <p:ext uri="{BB962C8B-B14F-4D97-AF65-F5344CB8AC3E}">
        <p14:creationId xmlns:p14="http://schemas.microsoft.com/office/powerpoint/2010/main" val="916802571"/>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Title 1"/>
          <p:cNvSpPr>
            <a:spLocks noGrp="1"/>
          </p:cNvSpPr>
          <p:nvPr>
            <p:ph type="title"/>
          </p:nvPr>
        </p:nvSpPr>
        <p:spPr/>
        <p:txBody>
          <a:bodyPr/>
          <a:lstStyle/>
          <a:p>
            <a:r>
              <a:rPr lang="en-US" altLang="en-US"/>
              <a:t>T5D12</a:t>
            </a:r>
          </a:p>
        </p:txBody>
      </p:sp>
      <p:sp>
        <p:nvSpPr>
          <p:cNvPr id="3" name="Content Placeholder 2"/>
          <p:cNvSpPr>
            <a:spLocks noGrp="1"/>
          </p:cNvSpPr>
          <p:nvPr>
            <p:ph idx="1"/>
          </p:nvPr>
        </p:nvSpPr>
        <p:spPr/>
        <p:txBody>
          <a:bodyPr/>
          <a:lstStyle/>
          <a:p>
            <a:pPr>
              <a:buFontTx/>
              <a:buNone/>
            </a:pPr>
            <a:r>
              <a:rPr lang="en-US" altLang="en-US" dirty="0"/>
              <a:t>What is the voltage across a 10-ohm resistor if a current of 2 amperes flows through it?</a:t>
            </a:r>
          </a:p>
          <a:p>
            <a:pPr>
              <a:buFontTx/>
              <a:buNone/>
            </a:pPr>
            <a:r>
              <a:rPr lang="en-US" altLang="en-US" dirty="0"/>
              <a:t>A. 8 volts</a:t>
            </a:r>
          </a:p>
          <a:p>
            <a:pPr>
              <a:buFontTx/>
              <a:buNone/>
            </a:pPr>
            <a:r>
              <a:rPr lang="en-US" altLang="en-US" dirty="0"/>
              <a:t>B. 0.2 volts</a:t>
            </a:r>
          </a:p>
          <a:p>
            <a:pPr>
              <a:buFontTx/>
              <a:buNone/>
            </a:pPr>
            <a:r>
              <a:rPr lang="en-US" altLang="en-US" dirty="0"/>
              <a:t>C. 12 volts</a:t>
            </a:r>
          </a:p>
          <a:p>
            <a:pPr>
              <a:buFontTx/>
              <a:buNone/>
            </a:pPr>
            <a:r>
              <a:rPr lang="en-US" altLang="en-US" dirty="0"/>
              <a:t>D. 20 volts</a:t>
            </a:r>
          </a:p>
        </p:txBody>
      </p:sp>
    </p:spTree>
    <p:extLst>
      <p:ext uri="{BB962C8B-B14F-4D97-AF65-F5344CB8AC3E}">
        <p14:creationId xmlns:p14="http://schemas.microsoft.com/office/powerpoint/2010/main" val="189231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5"/>
          <p:cNvSpPr>
            <a:spLocks noGrp="1" noChangeArrowheads="1"/>
          </p:cNvSpPr>
          <p:nvPr>
            <p:ph type="title"/>
          </p:nvPr>
        </p:nvSpPr>
        <p:spPr/>
        <p:txBody>
          <a:bodyPr/>
          <a:lstStyle/>
          <a:p>
            <a:pPr eaLnBrk="1" hangingPunct="1"/>
            <a:r>
              <a:rPr lang="en-US" altLang="en-US">
                <a:solidFill>
                  <a:srgbClr val="0070C0"/>
                </a:solidFill>
              </a:rPr>
              <a:t>Calculating Voltage</a:t>
            </a:r>
          </a:p>
        </p:txBody>
      </p:sp>
      <p:graphicFrame>
        <p:nvGraphicFramePr>
          <p:cNvPr id="217091" name="Object 4"/>
          <p:cNvGraphicFramePr>
            <a:graphicFrameLocks noGrp="1" noChangeAspect="1"/>
          </p:cNvGraphicFramePr>
          <p:nvPr>
            <p:ph idx="1"/>
          </p:nvPr>
        </p:nvGraphicFramePr>
        <p:xfrm>
          <a:off x="2438400" y="1524000"/>
          <a:ext cx="4343400" cy="2743200"/>
        </p:xfrm>
        <a:graphic>
          <a:graphicData uri="http://schemas.openxmlformats.org/presentationml/2006/ole">
            <mc:AlternateContent xmlns:mc="http://schemas.openxmlformats.org/markup-compatibility/2006">
              <mc:Choice xmlns:v="urn:schemas-microsoft-com:vml" Requires="v">
                <p:oleObj spid="_x0000_s1049" name="Visio" r:id="rId4" imgW="1161593" imgH="606247" progId="">
                  <p:embed/>
                </p:oleObj>
              </mc:Choice>
              <mc:Fallback>
                <p:oleObj name="Visio" r:id="rId4" imgW="1161593" imgH="606247" progId="">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524000"/>
                        <a:ext cx="43434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7092" name="Text Box 7"/>
          <p:cNvSpPr txBox="1">
            <a:spLocks noChangeArrowheads="1"/>
          </p:cNvSpPr>
          <p:nvPr/>
        </p:nvSpPr>
        <p:spPr bwMode="auto">
          <a:xfrm>
            <a:off x="3505200" y="20574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I=2A</a:t>
            </a:r>
          </a:p>
        </p:txBody>
      </p:sp>
      <p:sp>
        <p:nvSpPr>
          <p:cNvPr id="217093" name="Text Box 8"/>
          <p:cNvSpPr txBox="1">
            <a:spLocks noChangeArrowheads="1"/>
          </p:cNvSpPr>
          <p:nvPr/>
        </p:nvSpPr>
        <p:spPr bwMode="auto">
          <a:xfrm>
            <a:off x="6705600" y="2590800"/>
            <a:ext cx="1828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R=12</a:t>
            </a:r>
            <a:r>
              <a:rPr lang="en-US" altLang="en-US" b="1">
                <a:solidFill>
                  <a:srgbClr val="000000"/>
                </a:solidFill>
                <a:cs typeface="Arial" charset="0"/>
                <a:sym typeface="Symbol" pitchFamily="18" charset="2"/>
              </a:rPr>
              <a:t></a:t>
            </a:r>
          </a:p>
        </p:txBody>
      </p:sp>
      <p:sp>
        <p:nvSpPr>
          <p:cNvPr id="217094" name="Text Box 9"/>
          <p:cNvSpPr txBox="1">
            <a:spLocks noChangeArrowheads="1"/>
          </p:cNvSpPr>
          <p:nvPr/>
        </p:nvSpPr>
        <p:spPr bwMode="auto">
          <a:xfrm>
            <a:off x="1295400" y="26670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E=?</a:t>
            </a:r>
          </a:p>
        </p:txBody>
      </p:sp>
      <p:sp>
        <p:nvSpPr>
          <p:cNvPr id="217095" name="Text Box 10"/>
          <p:cNvSpPr txBox="1">
            <a:spLocks noChangeArrowheads="1"/>
          </p:cNvSpPr>
          <p:nvPr/>
        </p:nvSpPr>
        <p:spPr bwMode="auto">
          <a:xfrm>
            <a:off x="533400" y="4572000"/>
            <a:ext cx="63246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4000" b="1">
                <a:solidFill>
                  <a:srgbClr val="0070C0"/>
                </a:solidFill>
                <a:cs typeface="Arial" charset="0"/>
              </a:rPr>
              <a:t>E=IxR		2x12 = 24</a:t>
            </a:r>
          </a:p>
          <a:p>
            <a:pPr eaLnBrk="1" fontAlgn="base" hangingPunct="1">
              <a:spcBef>
                <a:spcPct val="50000"/>
              </a:spcBef>
              <a:spcAft>
                <a:spcPct val="0"/>
              </a:spcAft>
              <a:buFontTx/>
              <a:buNone/>
            </a:pPr>
            <a:r>
              <a:rPr lang="en-US" altLang="en-US" sz="4000" b="1">
                <a:solidFill>
                  <a:srgbClr val="0070C0"/>
                </a:solidFill>
                <a:cs typeface="Arial" charset="0"/>
              </a:rPr>
              <a:t>Answer:	E = 24V</a:t>
            </a:r>
          </a:p>
        </p:txBody>
      </p:sp>
      <p:sp>
        <p:nvSpPr>
          <p:cNvPr id="217096" name="Freeform 11"/>
          <p:cNvSpPr>
            <a:spLocks/>
          </p:cNvSpPr>
          <p:nvPr/>
        </p:nvSpPr>
        <p:spPr bwMode="auto">
          <a:xfrm>
            <a:off x="3352800" y="1828800"/>
            <a:ext cx="1016000" cy="558800"/>
          </a:xfrm>
          <a:custGeom>
            <a:avLst/>
            <a:gdLst>
              <a:gd name="T0" fmla="*/ 2147483647 w 640"/>
              <a:gd name="T1" fmla="*/ 2147483647 h 352"/>
              <a:gd name="T2" fmla="*/ 2147483647 w 640"/>
              <a:gd name="T3" fmla="*/ 2147483647 h 352"/>
              <a:gd name="T4" fmla="*/ 2147483647 w 640"/>
              <a:gd name="T5" fmla="*/ 2147483647 h 352"/>
              <a:gd name="T6" fmla="*/ 2147483647 w 640"/>
              <a:gd name="T7" fmla="*/ 2147483647 h 352"/>
              <a:gd name="T8" fmla="*/ 2147483647 w 640"/>
              <a:gd name="T9" fmla="*/ 2147483647 h 352"/>
              <a:gd name="T10" fmla="*/ 0 60000 65536"/>
              <a:gd name="T11" fmla="*/ 0 60000 65536"/>
              <a:gd name="T12" fmla="*/ 0 60000 65536"/>
              <a:gd name="T13" fmla="*/ 0 60000 65536"/>
              <a:gd name="T14" fmla="*/ 0 60000 65536"/>
              <a:gd name="T15" fmla="*/ 0 w 640"/>
              <a:gd name="T16" fmla="*/ 0 h 352"/>
              <a:gd name="T17" fmla="*/ 640 w 640"/>
              <a:gd name="T18" fmla="*/ 352 h 352"/>
            </a:gdLst>
            <a:ahLst/>
            <a:cxnLst>
              <a:cxn ang="T10">
                <a:pos x="T0" y="T1"/>
              </a:cxn>
              <a:cxn ang="T11">
                <a:pos x="T2" y="T3"/>
              </a:cxn>
              <a:cxn ang="T12">
                <a:pos x="T4" y="T5"/>
              </a:cxn>
              <a:cxn ang="T13">
                <a:pos x="T6" y="T7"/>
              </a:cxn>
              <a:cxn ang="T14">
                <a:pos x="T8" y="T9"/>
              </a:cxn>
            </a:cxnLst>
            <a:rect l="T15" t="T16" r="T17" b="T18"/>
            <a:pathLst>
              <a:path w="640" h="352">
                <a:moveTo>
                  <a:pt x="16" y="352"/>
                </a:moveTo>
                <a:cubicBezTo>
                  <a:pt x="8" y="260"/>
                  <a:pt x="0" y="168"/>
                  <a:pt x="16" y="112"/>
                </a:cubicBezTo>
                <a:cubicBezTo>
                  <a:pt x="32" y="56"/>
                  <a:pt x="40" y="32"/>
                  <a:pt x="112" y="16"/>
                </a:cubicBezTo>
                <a:cubicBezTo>
                  <a:pt x="184" y="0"/>
                  <a:pt x="360" y="16"/>
                  <a:pt x="448" y="16"/>
                </a:cubicBezTo>
                <a:cubicBezTo>
                  <a:pt x="536" y="16"/>
                  <a:pt x="608" y="16"/>
                  <a:pt x="640" y="16"/>
                </a:cubicBezTo>
              </a:path>
            </a:pathLst>
          </a:custGeom>
          <a:noFill/>
          <a:ln w="38100">
            <a:solidFill>
              <a:schemeClr val="accent2"/>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48978622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Title 1"/>
          <p:cNvSpPr>
            <a:spLocks noGrp="1"/>
          </p:cNvSpPr>
          <p:nvPr>
            <p:ph type="title"/>
          </p:nvPr>
        </p:nvSpPr>
        <p:spPr/>
        <p:txBody>
          <a:bodyPr/>
          <a:lstStyle/>
          <a:p>
            <a:r>
              <a:rPr lang="en-US" altLang="en-US"/>
              <a:t>T5D12</a:t>
            </a:r>
          </a:p>
        </p:txBody>
      </p:sp>
      <p:sp>
        <p:nvSpPr>
          <p:cNvPr id="3" name="Content Placeholder 2"/>
          <p:cNvSpPr>
            <a:spLocks noGrp="1"/>
          </p:cNvSpPr>
          <p:nvPr>
            <p:ph idx="1"/>
          </p:nvPr>
        </p:nvSpPr>
        <p:spPr/>
        <p:txBody>
          <a:bodyPr/>
          <a:lstStyle/>
          <a:p>
            <a:pPr>
              <a:buFontTx/>
              <a:buNone/>
            </a:pPr>
            <a:r>
              <a:rPr lang="en-US" altLang="en-US" dirty="0"/>
              <a:t>What is the voltage across a 10-ohm resistor if a current of 2 amperes flows through it?</a:t>
            </a:r>
          </a:p>
          <a:p>
            <a:pPr>
              <a:buFontTx/>
              <a:buNone/>
            </a:pPr>
            <a:r>
              <a:rPr lang="en-US" altLang="en-US" dirty="0">
                <a:solidFill>
                  <a:schemeClr val="bg1">
                    <a:lumMod val="75000"/>
                  </a:schemeClr>
                </a:solidFill>
              </a:rPr>
              <a:t>A. 8 volts</a:t>
            </a:r>
          </a:p>
          <a:p>
            <a:pPr>
              <a:buFontTx/>
              <a:buNone/>
            </a:pPr>
            <a:r>
              <a:rPr lang="en-US" altLang="en-US" dirty="0">
                <a:solidFill>
                  <a:schemeClr val="bg1">
                    <a:lumMod val="75000"/>
                  </a:schemeClr>
                </a:solidFill>
              </a:rPr>
              <a:t>B. 0.2 volts</a:t>
            </a:r>
          </a:p>
          <a:p>
            <a:pPr>
              <a:buFontTx/>
              <a:buNone/>
            </a:pPr>
            <a:r>
              <a:rPr lang="en-US" altLang="en-US" dirty="0">
                <a:solidFill>
                  <a:schemeClr val="bg1">
                    <a:lumMod val="75000"/>
                  </a:schemeClr>
                </a:solidFill>
              </a:rPr>
              <a:t>C. 12 volts</a:t>
            </a:r>
          </a:p>
          <a:p>
            <a:pPr>
              <a:buFontTx/>
              <a:buNone/>
            </a:pPr>
            <a:r>
              <a:rPr lang="en-US" altLang="en-US" dirty="0"/>
              <a:t>D. 20 volts</a:t>
            </a:r>
          </a:p>
        </p:txBody>
      </p:sp>
      <p:grpSp>
        <p:nvGrpSpPr>
          <p:cNvPr id="4" name="Group 13"/>
          <p:cNvGrpSpPr>
            <a:grpSpLocks/>
          </p:cNvGrpSpPr>
          <p:nvPr/>
        </p:nvGrpSpPr>
        <p:grpSpPr bwMode="auto">
          <a:xfrm>
            <a:off x="7315200" y="5181600"/>
            <a:ext cx="1143000" cy="990600"/>
            <a:chOff x="1536" y="1152"/>
            <a:chExt cx="2784" cy="2544"/>
          </a:xfrm>
        </p:grpSpPr>
        <p:sp>
          <p:nvSpPr>
            <p:cNvPr id="312326" name="Oval 6"/>
            <p:cNvSpPr>
              <a:spLocks noChangeArrowheads="1"/>
            </p:cNvSpPr>
            <p:nvPr/>
          </p:nvSpPr>
          <p:spPr bwMode="auto">
            <a:xfrm>
              <a:off x="1536" y="1152"/>
              <a:ext cx="2784" cy="2544"/>
            </a:xfrm>
            <a:prstGeom prst="ellipse">
              <a:avLst/>
            </a:prstGeom>
            <a:solidFill>
              <a:schemeClr val="accent1"/>
            </a:solidFill>
            <a:ln w="57150">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endParaRPr lang="en-US" altLang="en-US" sz="2400">
                <a:solidFill>
                  <a:srgbClr val="000000"/>
                </a:solidFill>
                <a:cs typeface="Arial" charset="0"/>
              </a:endParaRPr>
            </a:p>
          </p:txBody>
        </p:sp>
        <p:sp>
          <p:nvSpPr>
            <p:cNvPr id="312327" name="Line 8"/>
            <p:cNvSpPr>
              <a:spLocks noChangeShapeType="1"/>
            </p:cNvSpPr>
            <p:nvPr/>
          </p:nvSpPr>
          <p:spPr bwMode="auto">
            <a:xfrm>
              <a:off x="1536" y="2400"/>
              <a:ext cx="278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2328" name="Line 9"/>
            <p:cNvSpPr>
              <a:spLocks noChangeShapeType="1"/>
            </p:cNvSpPr>
            <p:nvPr/>
          </p:nvSpPr>
          <p:spPr bwMode="auto">
            <a:xfrm>
              <a:off x="2928" y="2400"/>
              <a:ext cx="0" cy="124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312329" name="Text Box 10"/>
            <p:cNvSpPr txBox="1">
              <a:spLocks noChangeArrowheads="1"/>
            </p:cNvSpPr>
            <p:nvPr/>
          </p:nvSpPr>
          <p:spPr bwMode="auto">
            <a:xfrm>
              <a:off x="2688" y="1440"/>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E</a:t>
              </a:r>
            </a:p>
          </p:txBody>
        </p:sp>
        <p:sp>
          <p:nvSpPr>
            <p:cNvPr id="312330" name="Text Box 11"/>
            <p:cNvSpPr txBox="1">
              <a:spLocks noChangeArrowheads="1"/>
            </p:cNvSpPr>
            <p:nvPr/>
          </p:nvSpPr>
          <p:spPr bwMode="auto">
            <a:xfrm>
              <a:off x="2208"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I</a:t>
              </a:r>
            </a:p>
          </p:txBody>
        </p:sp>
        <p:sp>
          <p:nvSpPr>
            <p:cNvPr id="312331" name="Text Box 12"/>
            <p:cNvSpPr txBox="1">
              <a:spLocks noChangeArrowheads="1"/>
            </p:cNvSpPr>
            <p:nvPr/>
          </p:nvSpPr>
          <p:spPr bwMode="auto">
            <a:xfrm>
              <a:off x="3264" y="2592"/>
              <a:ext cx="72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1000" b="1">
                  <a:solidFill>
                    <a:srgbClr val="000000"/>
                  </a:solidFill>
                  <a:cs typeface="Arial" charset="0"/>
                </a:rPr>
                <a:t>R</a:t>
              </a:r>
            </a:p>
          </p:txBody>
        </p:sp>
      </p:grpSp>
      <p:sp>
        <p:nvSpPr>
          <p:cNvPr id="11" name="TextBox 10"/>
          <p:cNvSpPr txBox="1">
            <a:spLocks noChangeArrowheads="1"/>
          </p:cNvSpPr>
          <p:nvPr/>
        </p:nvSpPr>
        <p:spPr bwMode="auto">
          <a:xfrm>
            <a:off x="4191000" y="3810000"/>
            <a:ext cx="266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E = I x R</a:t>
            </a:r>
          </a:p>
          <a:p>
            <a:pPr eaLnBrk="1" fontAlgn="base" hangingPunct="1">
              <a:spcBef>
                <a:spcPct val="0"/>
              </a:spcBef>
              <a:spcAft>
                <a:spcPct val="0"/>
              </a:spcAft>
              <a:buFontTx/>
              <a:buNone/>
            </a:pPr>
            <a:r>
              <a:rPr lang="en-US" altLang="en-US" sz="2400" b="1">
                <a:solidFill>
                  <a:srgbClr val="0070C0"/>
                </a:solidFill>
                <a:cs typeface="Arial" charset="0"/>
              </a:rPr>
              <a:t>2 x 10 = 20</a:t>
            </a:r>
          </a:p>
        </p:txBody>
      </p:sp>
    </p:spTree>
    <p:extLst>
      <p:ext uri="{BB962C8B-B14F-4D97-AF65-F5344CB8AC3E}">
        <p14:creationId xmlns:p14="http://schemas.microsoft.com/office/powerpoint/2010/main" val="129778988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70DEC-E6C8-4FAF-9B00-DF65C3DB1359}"/>
              </a:ext>
            </a:extLst>
          </p:cNvPr>
          <p:cNvSpPr>
            <a:spLocks noGrp="1"/>
          </p:cNvSpPr>
          <p:nvPr>
            <p:ph type="title"/>
          </p:nvPr>
        </p:nvSpPr>
        <p:spPr/>
        <p:txBody>
          <a:bodyPr/>
          <a:lstStyle/>
          <a:p>
            <a:r>
              <a:rPr lang="en-ZW" dirty="0"/>
              <a:t>T5D13</a:t>
            </a:r>
          </a:p>
        </p:txBody>
      </p:sp>
      <p:sp>
        <p:nvSpPr>
          <p:cNvPr id="3" name="Content Placeholder 2">
            <a:extLst>
              <a:ext uri="{FF2B5EF4-FFF2-40B4-BE49-F238E27FC236}">
                <a16:creationId xmlns:a16="http://schemas.microsoft.com/office/drawing/2014/main" id="{A69955F5-A53D-463B-B635-86BB91040C9C}"/>
              </a:ext>
            </a:extLst>
          </p:cNvPr>
          <p:cNvSpPr>
            <a:spLocks noGrp="1"/>
          </p:cNvSpPr>
          <p:nvPr>
            <p:ph idx="1"/>
          </p:nvPr>
        </p:nvSpPr>
        <p:spPr/>
        <p:txBody>
          <a:bodyPr/>
          <a:lstStyle/>
          <a:p>
            <a:pPr marL="0" indent="0">
              <a:buNone/>
            </a:pPr>
            <a:r>
              <a:rPr lang="en-US" dirty="0"/>
              <a:t>In which type of circuit is DC current the same through all components?</a:t>
            </a:r>
          </a:p>
          <a:p>
            <a:pPr marL="0" indent="0">
              <a:buNone/>
            </a:pPr>
            <a:r>
              <a:rPr lang="en-US" dirty="0"/>
              <a:t>A. Series</a:t>
            </a:r>
          </a:p>
          <a:p>
            <a:pPr marL="0" indent="0">
              <a:buNone/>
            </a:pPr>
            <a:r>
              <a:rPr lang="en-US" dirty="0"/>
              <a:t>B. Parallel</a:t>
            </a:r>
          </a:p>
          <a:p>
            <a:pPr marL="0" indent="0">
              <a:buNone/>
            </a:pPr>
            <a:r>
              <a:rPr lang="en-US" dirty="0"/>
              <a:t>C. Resonant</a:t>
            </a:r>
          </a:p>
          <a:p>
            <a:pPr marL="0" indent="0">
              <a:buNone/>
            </a:pPr>
            <a:r>
              <a:rPr lang="en-US" dirty="0"/>
              <a:t>D. Branch</a:t>
            </a:r>
          </a:p>
        </p:txBody>
      </p:sp>
    </p:spTree>
    <p:extLst>
      <p:ext uri="{BB962C8B-B14F-4D97-AF65-F5344CB8AC3E}">
        <p14:creationId xmlns:p14="http://schemas.microsoft.com/office/powerpoint/2010/main" val="390447595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70DEC-E6C8-4FAF-9B00-DF65C3DB1359}"/>
              </a:ext>
            </a:extLst>
          </p:cNvPr>
          <p:cNvSpPr>
            <a:spLocks noGrp="1"/>
          </p:cNvSpPr>
          <p:nvPr>
            <p:ph type="title"/>
          </p:nvPr>
        </p:nvSpPr>
        <p:spPr/>
        <p:txBody>
          <a:bodyPr/>
          <a:lstStyle/>
          <a:p>
            <a:r>
              <a:rPr lang="en-ZW" dirty="0"/>
              <a:t>T5D13</a:t>
            </a:r>
          </a:p>
        </p:txBody>
      </p:sp>
      <p:sp>
        <p:nvSpPr>
          <p:cNvPr id="3" name="Content Placeholder 2">
            <a:extLst>
              <a:ext uri="{FF2B5EF4-FFF2-40B4-BE49-F238E27FC236}">
                <a16:creationId xmlns:a16="http://schemas.microsoft.com/office/drawing/2014/main" id="{A69955F5-A53D-463B-B635-86BB91040C9C}"/>
              </a:ext>
            </a:extLst>
          </p:cNvPr>
          <p:cNvSpPr>
            <a:spLocks noGrp="1"/>
          </p:cNvSpPr>
          <p:nvPr>
            <p:ph idx="1"/>
          </p:nvPr>
        </p:nvSpPr>
        <p:spPr/>
        <p:txBody>
          <a:bodyPr/>
          <a:lstStyle/>
          <a:p>
            <a:pPr marL="0" indent="0">
              <a:buNone/>
            </a:pPr>
            <a:r>
              <a:rPr lang="en-US" dirty="0"/>
              <a:t>In which type of circuit is DC current the same through all components?</a:t>
            </a:r>
          </a:p>
          <a:p>
            <a:pPr marL="0" indent="0">
              <a:buNone/>
            </a:pPr>
            <a:r>
              <a:rPr lang="en-US" dirty="0"/>
              <a:t>A. Series</a:t>
            </a:r>
          </a:p>
          <a:p>
            <a:pPr marL="0" indent="0">
              <a:buNone/>
            </a:pPr>
            <a:r>
              <a:rPr lang="en-US" dirty="0">
                <a:solidFill>
                  <a:schemeClr val="bg1">
                    <a:lumMod val="75000"/>
                  </a:schemeClr>
                </a:solidFill>
              </a:rPr>
              <a:t>B. Parallel</a:t>
            </a:r>
          </a:p>
          <a:p>
            <a:pPr marL="0" indent="0">
              <a:buNone/>
            </a:pPr>
            <a:r>
              <a:rPr lang="en-US" dirty="0">
                <a:solidFill>
                  <a:schemeClr val="bg1">
                    <a:lumMod val="75000"/>
                  </a:schemeClr>
                </a:solidFill>
              </a:rPr>
              <a:t>C. Resonant</a:t>
            </a:r>
          </a:p>
          <a:p>
            <a:pPr marL="0" indent="0">
              <a:buNone/>
            </a:pPr>
            <a:r>
              <a:rPr lang="en-US" dirty="0">
                <a:solidFill>
                  <a:schemeClr val="bg1">
                    <a:lumMod val="75000"/>
                  </a:schemeClr>
                </a:solidFill>
              </a:rPr>
              <a:t>D. Branch</a:t>
            </a:r>
          </a:p>
        </p:txBody>
      </p:sp>
      <p:sp>
        <p:nvSpPr>
          <p:cNvPr id="4" name="TextBox 3">
            <a:extLst>
              <a:ext uri="{FF2B5EF4-FFF2-40B4-BE49-F238E27FC236}">
                <a16:creationId xmlns:a16="http://schemas.microsoft.com/office/drawing/2014/main" id="{BBEDC564-9B32-470A-A339-B0EB0ADBD16D}"/>
              </a:ext>
            </a:extLst>
          </p:cNvPr>
          <p:cNvSpPr txBox="1"/>
          <p:nvPr/>
        </p:nvSpPr>
        <p:spPr>
          <a:xfrm>
            <a:off x="457200" y="6030437"/>
            <a:ext cx="8534400" cy="523220"/>
          </a:xfrm>
          <a:prstGeom prst="rect">
            <a:avLst/>
          </a:prstGeom>
          <a:noFill/>
        </p:spPr>
        <p:txBody>
          <a:bodyPr wrap="square" rtlCol="0">
            <a:spAutoFit/>
          </a:bodyPr>
          <a:lstStyle/>
          <a:p>
            <a:r>
              <a:rPr lang="en-US" sz="2800" b="1" dirty="0">
                <a:solidFill>
                  <a:srgbClr val="00B0F0"/>
                </a:solidFill>
              </a:rPr>
              <a:t>Current is the same in all parts of a series circuit</a:t>
            </a:r>
            <a:endParaRPr lang="en-ZW" sz="2800" b="1" dirty="0">
              <a:solidFill>
                <a:srgbClr val="00B0F0"/>
              </a:solidFill>
            </a:endParaRPr>
          </a:p>
        </p:txBody>
      </p:sp>
    </p:spTree>
    <p:extLst>
      <p:ext uri="{BB962C8B-B14F-4D97-AF65-F5344CB8AC3E}">
        <p14:creationId xmlns:p14="http://schemas.microsoft.com/office/powerpoint/2010/main" val="822811167"/>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0FD9D-87E6-4E5C-8FB8-93FC4F036BC6}"/>
              </a:ext>
            </a:extLst>
          </p:cNvPr>
          <p:cNvSpPr>
            <a:spLocks noGrp="1"/>
          </p:cNvSpPr>
          <p:nvPr>
            <p:ph type="title"/>
          </p:nvPr>
        </p:nvSpPr>
        <p:spPr/>
        <p:txBody>
          <a:bodyPr/>
          <a:lstStyle/>
          <a:p>
            <a:r>
              <a:rPr lang="en-ZW" dirty="0"/>
              <a:t>T5D14</a:t>
            </a:r>
          </a:p>
        </p:txBody>
      </p:sp>
      <p:sp>
        <p:nvSpPr>
          <p:cNvPr id="3" name="Content Placeholder 2">
            <a:extLst>
              <a:ext uri="{FF2B5EF4-FFF2-40B4-BE49-F238E27FC236}">
                <a16:creationId xmlns:a16="http://schemas.microsoft.com/office/drawing/2014/main" id="{02F5AD4C-BB3B-46BB-8794-4A0277CE2D1E}"/>
              </a:ext>
            </a:extLst>
          </p:cNvPr>
          <p:cNvSpPr>
            <a:spLocks noGrp="1"/>
          </p:cNvSpPr>
          <p:nvPr>
            <p:ph idx="1"/>
          </p:nvPr>
        </p:nvSpPr>
        <p:spPr/>
        <p:txBody>
          <a:bodyPr/>
          <a:lstStyle/>
          <a:p>
            <a:pPr marL="0" indent="0">
              <a:buNone/>
            </a:pPr>
            <a:r>
              <a:rPr lang="en-US" dirty="0"/>
              <a:t>In which type of circuit is voltage the same across all components?</a:t>
            </a:r>
          </a:p>
          <a:p>
            <a:pPr marL="0" indent="0">
              <a:buNone/>
            </a:pPr>
            <a:r>
              <a:rPr lang="en-US" dirty="0"/>
              <a:t>A. Series</a:t>
            </a:r>
          </a:p>
          <a:p>
            <a:pPr marL="0" indent="0">
              <a:buNone/>
            </a:pPr>
            <a:r>
              <a:rPr lang="en-US" dirty="0"/>
              <a:t>B. Parallel</a:t>
            </a:r>
          </a:p>
          <a:p>
            <a:pPr marL="0" indent="0">
              <a:buNone/>
            </a:pPr>
            <a:r>
              <a:rPr lang="en-US" dirty="0"/>
              <a:t>C. Resonant</a:t>
            </a:r>
          </a:p>
          <a:p>
            <a:pPr marL="0" indent="0">
              <a:buNone/>
            </a:pPr>
            <a:r>
              <a:rPr lang="en-US" dirty="0"/>
              <a:t>D. Branch</a:t>
            </a:r>
          </a:p>
        </p:txBody>
      </p:sp>
    </p:spTree>
    <p:extLst>
      <p:ext uri="{BB962C8B-B14F-4D97-AF65-F5344CB8AC3E}">
        <p14:creationId xmlns:p14="http://schemas.microsoft.com/office/powerpoint/2010/main" val="3719983697"/>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0FD9D-87E6-4E5C-8FB8-93FC4F036BC6}"/>
              </a:ext>
            </a:extLst>
          </p:cNvPr>
          <p:cNvSpPr>
            <a:spLocks noGrp="1"/>
          </p:cNvSpPr>
          <p:nvPr>
            <p:ph type="title"/>
          </p:nvPr>
        </p:nvSpPr>
        <p:spPr/>
        <p:txBody>
          <a:bodyPr/>
          <a:lstStyle/>
          <a:p>
            <a:r>
              <a:rPr lang="en-ZW" dirty="0"/>
              <a:t>T5D14</a:t>
            </a:r>
          </a:p>
        </p:txBody>
      </p:sp>
      <p:sp>
        <p:nvSpPr>
          <p:cNvPr id="3" name="Content Placeholder 2">
            <a:extLst>
              <a:ext uri="{FF2B5EF4-FFF2-40B4-BE49-F238E27FC236}">
                <a16:creationId xmlns:a16="http://schemas.microsoft.com/office/drawing/2014/main" id="{02F5AD4C-BB3B-46BB-8794-4A0277CE2D1E}"/>
              </a:ext>
            </a:extLst>
          </p:cNvPr>
          <p:cNvSpPr>
            <a:spLocks noGrp="1"/>
          </p:cNvSpPr>
          <p:nvPr>
            <p:ph idx="1"/>
          </p:nvPr>
        </p:nvSpPr>
        <p:spPr/>
        <p:txBody>
          <a:bodyPr/>
          <a:lstStyle/>
          <a:p>
            <a:pPr marL="0" indent="0">
              <a:buNone/>
            </a:pPr>
            <a:r>
              <a:rPr lang="en-US" dirty="0"/>
              <a:t>In which type of circuit is voltage the same across all components?</a:t>
            </a:r>
          </a:p>
          <a:p>
            <a:pPr marL="0" indent="0">
              <a:buNone/>
            </a:pPr>
            <a:r>
              <a:rPr lang="en-US" dirty="0">
                <a:solidFill>
                  <a:schemeClr val="bg1">
                    <a:lumMod val="75000"/>
                  </a:schemeClr>
                </a:solidFill>
              </a:rPr>
              <a:t>A. Series</a:t>
            </a:r>
          </a:p>
          <a:p>
            <a:pPr marL="0" indent="0">
              <a:buNone/>
            </a:pPr>
            <a:r>
              <a:rPr lang="en-US" dirty="0"/>
              <a:t>B. Parallel</a:t>
            </a:r>
          </a:p>
          <a:p>
            <a:pPr marL="0" indent="0">
              <a:buNone/>
            </a:pPr>
            <a:r>
              <a:rPr lang="en-US" dirty="0">
                <a:solidFill>
                  <a:schemeClr val="bg1">
                    <a:lumMod val="75000"/>
                  </a:schemeClr>
                </a:solidFill>
              </a:rPr>
              <a:t>C. Resonant</a:t>
            </a:r>
          </a:p>
          <a:p>
            <a:pPr marL="0" indent="0">
              <a:buNone/>
            </a:pPr>
            <a:r>
              <a:rPr lang="en-US" dirty="0">
                <a:solidFill>
                  <a:schemeClr val="bg1">
                    <a:lumMod val="75000"/>
                  </a:schemeClr>
                </a:solidFill>
              </a:rPr>
              <a:t>D. Branch</a:t>
            </a:r>
          </a:p>
        </p:txBody>
      </p:sp>
      <p:sp>
        <p:nvSpPr>
          <p:cNvPr id="4" name="TextBox 3">
            <a:extLst>
              <a:ext uri="{FF2B5EF4-FFF2-40B4-BE49-F238E27FC236}">
                <a16:creationId xmlns:a16="http://schemas.microsoft.com/office/drawing/2014/main" id="{7D745A20-1965-320F-2B1A-C1FFCC8FE520}"/>
              </a:ext>
            </a:extLst>
          </p:cNvPr>
          <p:cNvSpPr txBox="1"/>
          <p:nvPr/>
        </p:nvSpPr>
        <p:spPr>
          <a:xfrm>
            <a:off x="152400" y="6062503"/>
            <a:ext cx="8839200" cy="492443"/>
          </a:xfrm>
          <a:prstGeom prst="rect">
            <a:avLst/>
          </a:prstGeom>
          <a:noFill/>
        </p:spPr>
        <p:txBody>
          <a:bodyPr wrap="square" rtlCol="0">
            <a:spAutoFit/>
          </a:bodyPr>
          <a:lstStyle/>
          <a:p>
            <a:r>
              <a:rPr lang="en-US" sz="2600" b="1" dirty="0">
                <a:solidFill>
                  <a:srgbClr val="00B0F0"/>
                </a:solidFill>
              </a:rPr>
              <a:t>Voltage is the same in all branches of a parallel circuit</a:t>
            </a:r>
            <a:endParaRPr lang="en-ZW" sz="2600" b="1" dirty="0">
              <a:solidFill>
                <a:srgbClr val="00B0F0"/>
              </a:solidFill>
            </a:endParaRPr>
          </a:p>
        </p:txBody>
      </p:sp>
    </p:spTree>
    <p:extLst>
      <p:ext uri="{BB962C8B-B14F-4D97-AF65-F5344CB8AC3E}">
        <p14:creationId xmlns:p14="http://schemas.microsoft.com/office/powerpoint/2010/main" val="3542764235"/>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pPr marL="0" indent="0" algn="ctr">
              <a:buNone/>
            </a:pPr>
            <a:r>
              <a:rPr lang="en-US" altLang="en-US" sz="4400" b="1" dirty="0"/>
              <a:t>End of Sub-element 5</a:t>
            </a:r>
          </a:p>
          <a:p>
            <a:pPr marL="0" indent="0" algn="ctr">
              <a:buNone/>
            </a:pPr>
            <a:r>
              <a:rPr lang="en-US" altLang="en-US" sz="4400" b="1" dirty="0"/>
              <a:t>(51% complete)</a:t>
            </a:r>
          </a:p>
          <a:p>
            <a:pPr algn="ctr"/>
            <a:endParaRPr lang="en-US" altLang="en-US" sz="4400" b="1" dirty="0"/>
          </a:p>
          <a:p>
            <a:pPr marL="0" indent="0" algn="ctr">
              <a:buNone/>
            </a:pPr>
            <a:r>
              <a:rPr lang="en-US" altLang="en-US" sz="4400" b="1" dirty="0"/>
              <a:t>Proceed to Sub-element 6 when ready</a:t>
            </a:r>
          </a:p>
        </p:txBody>
      </p:sp>
    </p:spTree>
    <p:extLst>
      <p:ext uri="{BB962C8B-B14F-4D97-AF65-F5344CB8AC3E}">
        <p14:creationId xmlns:p14="http://schemas.microsoft.com/office/powerpoint/2010/main" val="245157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pPr eaLnBrk="1" hangingPunct="1"/>
            <a:r>
              <a:rPr lang="en-US" altLang="en-US">
                <a:solidFill>
                  <a:srgbClr val="0070C0"/>
                </a:solidFill>
              </a:rPr>
              <a:t>Calculating Amps</a:t>
            </a:r>
          </a:p>
        </p:txBody>
      </p:sp>
      <p:graphicFrame>
        <p:nvGraphicFramePr>
          <p:cNvPr id="218115" name="Object 3"/>
          <p:cNvGraphicFramePr>
            <a:graphicFrameLocks noGrp="1" noChangeAspect="1"/>
          </p:cNvGraphicFramePr>
          <p:nvPr>
            <p:ph idx="1"/>
          </p:nvPr>
        </p:nvGraphicFramePr>
        <p:xfrm>
          <a:off x="2438400" y="1524000"/>
          <a:ext cx="4343400" cy="2743200"/>
        </p:xfrm>
        <a:graphic>
          <a:graphicData uri="http://schemas.openxmlformats.org/presentationml/2006/ole">
            <mc:AlternateContent xmlns:mc="http://schemas.openxmlformats.org/markup-compatibility/2006">
              <mc:Choice xmlns:v="urn:schemas-microsoft-com:vml" Requires="v">
                <p:oleObj spid="_x0000_s2073" name="Visio" r:id="rId4" imgW="1161593" imgH="606247" progId="">
                  <p:embed/>
                </p:oleObj>
              </mc:Choice>
              <mc:Fallback>
                <p:oleObj name="Visio" r:id="rId4" imgW="1161593" imgH="606247" progId="">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524000"/>
                        <a:ext cx="43434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8116" name="Text Box 4"/>
          <p:cNvSpPr txBox="1">
            <a:spLocks noChangeArrowheads="1"/>
          </p:cNvSpPr>
          <p:nvPr/>
        </p:nvSpPr>
        <p:spPr bwMode="auto">
          <a:xfrm>
            <a:off x="3505200" y="20574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I=?</a:t>
            </a:r>
          </a:p>
        </p:txBody>
      </p:sp>
      <p:sp>
        <p:nvSpPr>
          <p:cNvPr id="218117" name="Text Box 5"/>
          <p:cNvSpPr txBox="1">
            <a:spLocks noChangeArrowheads="1"/>
          </p:cNvSpPr>
          <p:nvPr/>
        </p:nvSpPr>
        <p:spPr bwMode="auto">
          <a:xfrm>
            <a:off x="6705600" y="2590800"/>
            <a:ext cx="1828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R=12</a:t>
            </a:r>
            <a:r>
              <a:rPr lang="en-US" altLang="en-US" b="1">
                <a:solidFill>
                  <a:srgbClr val="000000"/>
                </a:solidFill>
                <a:cs typeface="Arial" charset="0"/>
                <a:sym typeface="Symbol" pitchFamily="18" charset="2"/>
              </a:rPr>
              <a:t></a:t>
            </a:r>
          </a:p>
        </p:txBody>
      </p:sp>
      <p:sp>
        <p:nvSpPr>
          <p:cNvPr id="218118" name="Text Box 6"/>
          <p:cNvSpPr txBox="1">
            <a:spLocks noChangeArrowheads="1"/>
          </p:cNvSpPr>
          <p:nvPr/>
        </p:nvSpPr>
        <p:spPr bwMode="auto">
          <a:xfrm>
            <a:off x="1219200" y="2667000"/>
            <a:ext cx="1600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E=24V</a:t>
            </a:r>
          </a:p>
        </p:txBody>
      </p:sp>
      <p:sp>
        <p:nvSpPr>
          <p:cNvPr id="218119" name="Text Box 7"/>
          <p:cNvSpPr txBox="1">
            <a:spLocks noChangeArrowheads="1"/>
          </p:cNvSpPr>
          <p:nvPr/>
        </p:nvSpPr>
        <p:spPr bwMode="auto">
          <a:xfrm>
            <a:off x="533400" y="4572000"/>
            <a:ext cx="63246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4000" b="1">
                <a:solidFill>
                  <a:srgbClr val="0070C0"/>
                </a:solidFill>
                <a:cs typeface="Arial" charset="0"/>
              </a:rPr>
              <a:t>I=E/R		24/12 = 2</a:t>
            </a:r>
          </a:p>
          <a:p>
            <a:pPr eaLnBrk="1" fontAlgn="base" hangingPunct="1">
              <a:spcBef>
                <a:spcPct val="50000"/>
              </a:spcBef>
              <a:spcAft>
                <a:spcPct val="0"/>
              </a:spcAft>
              <a:buFontTx/>
              <a:buNone/>
            </a:pPr>
            <a:r>
              <a:rPr lang="en-US" altLang="en-US" sz="4000" b="1">
                <a:solidFill>
                  <a:srgbClr val="0070C0"/>
                </a:solidFill>
                <a:cs typeface="Arial" charset="0"/>
              </a:rPr>
              <a:t>Answer:	I = 2A</a:t>
            </a:r>
          </a:p>
        </p:txBody>
      </p:sp>
      <p:sp>
        <p:nvSpPr>
          <p:cNvPr id="218120" name="Freeform 8"/>
          <p:cNvSpPr>
            <a:spLocks/>
          </p:cNvSpPr>
          <p:nvPr/>
        </p:nvSpPr>
        <p:spPr bwMode="auto">
          <a:xfrm>
            <a:off x="3352800" y="1828800"/>
            <a:ext cx="1016000" cy="558800"/>
          </a:xfrm>
          <a:custGeom>
            <a:avLst/>
            <a:gdLst>
              <a:gd name="T0" fmla="*/ 2147483647 w 640"/>
              <a:gd name="T1" fmla="*/ 2147483647 h 352"/>
              <a:gd name="T2" fmla="*/ 2147483647 w 640"/>
              <a:gd name="T3" fmla="*/ 2147483647 h 352"/>
              <a:gd name="T4" fmla="*/ 2147483647 w 640"/>
              <a:gd name="T5" fmla="*/ 2147483647 h 352"/>
              <a:gd name="T6" fmla="*/ 2147483647 w 640"/>
              <a:gd name="T7" fmla="*/ 2147483647 h 352"/>
              <a:gd name="T8" fmla="*/ 2147483647 w 640"/>
              <a:gd name="T9" fmla="*/ 2147483647 h 352"/>
              <a:gd name="T10" fmla="*/ 0 60000 65536"/>
              <a:gd name="T11" fmla="*/ 0 60000 65536"/>
              <a:gd name="T12" fmla="*/ 0 60000 65536"/>
              <a:gd name="T13" fmla="*/ 0 60000 65536"/>
              <a:gd name="T14" fmla="*/ 0 60000 65536"/>
              <a:gd name="T15" fmla="*/ 0 w 640"/>
              <a:gd name="T16" fmla="*/ 0 h 352"/>
              <a:gd name="T17" fmla="*/ 640 w 640"/>
              <a:gd name="T18" fmla="*/ 352 h 352"/>
            </a:gdLst>
            <a:ahLst/>
            <a:cxnLst>
              <a:cxn ang="T10">
                <a:pos x="T0" y="T1"/>
              </a:cxn>
              <a:cxn ang="T11">
                <a:pos x="T2" y="T3"/>
              </a:cxn>
              <a:cxn ang="T12">
                <a:pos x="T4" y="T5"/>
              </a:cxn>
              <a:cxn ang="T13">
                <a:pos x="T6" y="T7"/>
              </a:cxn>
              <a:cxn ang="T14">
                <a:pos x="T8" y="T9"/>
              </a:cxn>
            </a:cxnLst>
            <a:rect l="T15" t="T16" r="T17" b="T18"/>
            <a:pathLst>
              <a:path w="640" h="352">
                <a:moveTo>
                  <a:pt x="16" y="352"/>
                </a:moveTo>
                <a:cubicBezTo>
                  <a:pt x="8" y="260"/>
                  <a:pt x="0" y="168"/>
                  <a:pt x="16" y="112"/>
                </a:cubicBezTo>
                <a:cubicBezTo>
                  <a:pt x="32" y="56"/>
                  <a:pt x="40" y="32"/>
                  <a:pt x="112" y="16"/>
                </a:cubicBezTo>
                <a:cubicBezTo>
                  <a:pt x="184" y="0"/>
                  <a:pt x="360" y="16"/>
                  <a:pt x="448" y="16"/>
                </a:cubicBezTo>
                <a:cubicBezTo>
                  <a:pt x="536" y="16"/>
                  <a:pt x="608" y="16"/>
                  <a:pt x="640" y="16"/>
                </a:cubicBezTo>
              </a:path>
            </a:pathLst>
          </a:custGeom>
          <a:noFill/>
          <a:ln w="38100">
            <a:solidFill>
              <a:schemeClr val="accent2"/>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4290177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pPr eaLnBrk="1" hangingPunct="1"/>
            <a:r>
              <a:rPr lang="en-US" altLang="en-US">
                <a:solidFill>
                  <a:srgbClr val="0070C0"/>
                </a:solidFill>
              </a:rPr>
              <a:t>Calculating Ohms</a:t>
            </a:r>
          </a:p>
        </p:txBody>
      </p:sp>
      <p:graphicFrame>
        <p:nvGraphicFramePr>
          <p:cNvPr id="219139" name="Object 3"/>
          <p:cNvGraphicFramePr>
            <a:graphicFrameLocks noGrp="1" noChangeAspect="1"/>
          </p:cNvGraphicFramePr>
          <p:nvPr>
            <p:ph idx="1"/>
          </p:nvPr>
        </p:nvGraphicFramePr>
        <p:xfrm>
          <a:off x="2438400" y="1524000"/>
          <a:ext cx="4343400" cy="2743200"/>
        </p:xfrm>
        <a:graphic>
          <a:graphicData uri="http://schemas.openxmlformats.org/presentationml/2006/ole">
            <mc:AlternateContent xmlns:mc="http://schemas.openxmlformats.org/markup-compatibility/2006">
              <mc:Choice xmlns:v="urn:schemas-microsoft-com:vml" Requires="v">
                <p:oleObj spid="_x0000_s3097" name="Visio" r:id="rId4" imgW="1161593" imgH="606247" progId="">
                  <p:embed/>
                </p:oleObj>
              </mc:Choice>
              <mc:Fallback>
                <p:oleObj name="Visio" r:id="rId4" imgW="1161593" imgH="606247" progId="">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524000"/>
                        <a:ext cx="43434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9140" name="Text Box 4"/>
          <p:cNvSpPr txBox="1">
            <a:spLocks noChangeArrowheads="1"/>
          </p:cNvSpPr>
          <p:nvPr/>
        </p:nvSpPr>
        <p:spPr bwMode="auto">
          <a:xfrm>
            <a:off x="3505200" y="20574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I=2A</a:t>
            </a:r>
          </a:p>
        </p:txBody>
      </p:sp>
      <p:sp>
        <p:nvSpPr>
          <p:cNvPr id="219141" name="Text Box 5"/>
          <p:cNvSpPr txBox="1">
            <a:spLocks noChangeArrowheads="1"/>
          </p:cNvSpPr>
          <p:nvPr/>
        </p:nvSpPr>
        <p:spPr bwMode="auto">
          <a:xfrm>
            <a:off x="6705600" y="2590800"/>
            <a:ext cx="1828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R=?</a:t>
            </a:r>
            <a:endParaRPr lang="en-US" altLang="en-US" b="1">
              <a:solidFill>
                <a:srgbClr val="000000"/>
              </a:solidFill>
              <a:cs typeface="Arial" charset="0"/>
              <a:sym typeface="Symbol" pitchFamily="18" charset="2"/>
            </a:endParaRPr>
          </a:p>
        </p:txBody>
      </p:sp>
      <p:sp>
        <p:nvSpPr>
          <p:cNvPr id="219142" name="Text Box 6"/>
          <p:cNvSpPr txBox="1">
            <a:spLocks noChangeArrowheads="1"/>
          </p:cNvSpPr>
          <p:nvPr/>
        </p:nvSpPr>
        <p:spPr bwMode="auto">
          <a:xfrm>
            <a:off x="1219200" y="2667000"/>
            <a:ext cx="1600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b="1">
                <a:solidFill>
                  <a:srgbClr val="000000"/>
                </a:solidFill>
                <a:cs typeface="Arial" charset="0"/>
              </a:rPr>
              <a:t>E=24V</a:t>
            </a:r>
          </a:p>
        </p:txBody>
      </p:sp>
      <p:sp>
        <p:nvSpPr>
          <p:cNvPr id="219143" name="Text Box 7"/>
          <p:cNvSpPr txBox="1">
            <a:spLocks noChangeArrowheads="1"/>
          </p:cNvSpPr>
          <p:nvPr/>
        </p:nvSpPr>
        <p:spPr bwMode="auto">
          <a:xfrm>
            <a:off x="533400" y="4572000"/>
            <a:ext cx="63246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4000" b="1">
                <a:solidFill>
                  <a:srgbClr val="0070C0"/>
                </a:solidFill>
                <a:cs typeface="Arial" charset="0"/>
              </a:rPr>
              <a:t>R=E/I		24/2 = 12</a:t>
            </a:r>
          </a:p>
          <a:p>
            <a:pPr eaLnBrk="1" fontAlgn="base" hangingPunct="1">
              <a:spcBef>
                <a:spcPct val="50000"/>
              </a:spcBef>
              <a:spcAft>
                <a:spcPct val="0"/>
              </a:spcAft>
              <a:buFontTx/>
              <a:buNone/>
            </a:pPr>
            <a:r>
              <a:rPr lang="en-US" altLang="en-US" sz="4000" b="1">
                <a:solidFill>
                  <a:srgbClr val="0070C0"/>
                </a:solidFill>
                <a:cs typeface="Arial" charset="0"/>
              </a:rPr>
              <a:t>Answer:	R = 12 </a:t>
            </a:r>
            <a:r>
              <a:rPr lang="en-US" altLang="en-US" sz="4000" b="1">
                <a:solidFill>
                  <a:srgbClr val="0070C0"/>
                </a:solidFill>
                <a:cs typeface="Arial" charset="0"/>
                <a:sym typeface="Symbol" pitchFamily="18" charset="2"/>
              </a:rPr>
              <a:t></a:t>
            </a:r>
          </a:p>
        </p:txBody>
      </p:sp>
      <p:sp>
        <p:nvSpPr>
          <p:cNvPr id="219144" name="Freeform 8"/>
          <p:cNvSpPr>
            <a:spLocks/>
          </p:cNvSpPr>
          <p:nvPr/>
        </p:nvSpPr>
        <p:spPr bwMode="auto">
          <a:xfrm>
            <a:off x="3352800" y="1828800"/>
            <a:ext cx="1016000" cy="558800"/>
          </a:xfrm>
          <a:custGeom>
            <a:avLst/>
            <a:gdLst>
              <a:gd name="T0" fmla="*/ 2147483647 w 640"/>
              <a:gd name="T1" fmla="*/ 2147483647 h 352"/>
              <a:gd name="T2" fmla="*/ 2147483647 w 640"/>
              <a:gd name="T3" fmla="*/ 2147483647 h 352"/>
              <a:gd name="T4" fmla="*/ 2147483647 w 640"/>
              <a:gd name="T5" fmla="*/ 2147483647 h 352"/>
              <a:gd name="T6" fmla="*/ 2147483647 w 640"/>
              <a:gd name="T7" fmla="*/ 2147483647 h 352"/>
              <a:gd name="T8" fmla="*/ 2147483647 w 640"/>
              <a:gd name="T9" fmla="*/ 2147483647 h 352"/>
              <a:gd name="T10" fmla="*/ 0 60000 65536"/>
              <a:gd name="T11" fmla="*/ 0 60000 65536"/>
              <a:gd name="T12" fmla="*/ 0 60000 65536"/>
              <a:gd name="T13" fmla="*/ 0 60000 65536"/>
              <a:gd name="T14" fmla="*/ 0 60000 65536"/>
              <a:gd name="T15" fmla="*/ 0 w 640"/>
              <a:gd name="T16" fmla="*/ 0 h 352"/>
              <a:gd name="T17" fmla="*/ 640 w 640"/>
              <a:gd name="T18" fmla="*/ 352 h 352"/>
            </a:gdLst>
            <a:ahLst/>
            <a:cxnLst>
              <a:cxn ang="T10">
                <a:pos x="T0" y="T1"/>
              </a:cxn>
              <a:cxn ang="T11">
                <a:pos x="T2" y="T3"/>
              </a:cxn>
              <a:cxn ang="T12">
                <a:pos x="T4" y="T5"/>
              </a:cxn>
              <a:cxn ang="T13">
                <a:pos x="T6" y="T7"/>
              </a:cxn>
              <a:cxn ang="T14">
                <a:pos x="T8" y="T9"/>
              </a:cxn>
            </a:cxnLst>
            <a:rect l="T15" t="T16" r="T17" b="T18"/>
            <a:pathLst>
              <a:path w="640" h="352">
                <a:moveTo>
                  <a:pt x="16" y="352"/>
                </a:moveTo>
                <a:cubicBezTo>
                  <a:pt x="8" y="260"/>
                  <a:pt x="0" y="168"/>
                  <a:pt x="16" y="112"/>
                </a:cubicBezTo>
                <a:cubicBezTo>
                  <a:pt x="32" y="56"/>
                  <a:pt x="40" y="32"/>
                  <a:pt x="112" y="16"/>
                </a:cubicBezTo>
                <a:cubicBezTo>
                  <a:pt x="184" y="0"/>
                  <a:pt x="360" y="16"/>
                  <a:pt x="448" y="16"/>
                </a:cubicBezTo>
                <a:cubicBezTo>
                  <a:pt x="536" y="16"/>
                  <a:pt x="608" y="16"/>
                  <a:pt x="640" y="16"/>
                </a:cubicBezTo>
              </a:path>
            </a:pathLst>
          </a:custGeom>
          <a:noFill/>
          <a:ln w="38100">
            <a:solidFill>
              <a:schemeClr val="accent2"/>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3127275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4">
            <a:extLst>
              <a:ext uri="{FF2B5EF4-FFF2-40B4-BE49-F238E27FC236}">
                <a16:creationId xmlns:a16="http://schemas.microsoft.com/office/drawing/2014/main" id="{4DD3E309-04D9-4DD3-B4FE-C68423A44FAA}"/>
              </a:ext>
            </a:extLst>
          </p:cNvPr>
          <p:cNvSpPr>
            <a:spLocks noGrp="1" noChangeArrowheads="1"/>
          </p:cNvSpPr>
          <p:nvPr>
            <p:ph type="title"/>
          </p:nvPr>
        </p:nvSpPr>
        <p:spPr>
          <a:xfrm>
            <a:off x="4648200" y="274638"/>
            <a:ext cx="4038600" cy="1143000"/>
          </a:xfrm>
        </p:spPr>
        <p:txBody>
          <a:bodyPr/>
          <a:lstStyle/>
          <a:p>
            <a:pPr eaLnBrk="1" hangingPunct="1"/>
            <a:r>
              <a:rPr lang="en-US" altLang="en-US" dirty="0"/>
              <a:t>Series Circuit</a:t>
            </a:r>
          </a:p>
        </p:txBody>
      </p:sp>
      <p:graphicFrame>
        <p:nvGraphicFramePr>
          <p:cNvPr id="97283" name="Object 3">
            <a:extLst>
              <a:ext uri="{FF2B5EF4-FFF2-40B4-BE49-F238E27FC236}">
                <a16:creationId xmlns:a16="http://schemas.microsoft.com/office/drawing/2014/main" id="{105A952D-E6E6-4AC2-B349-E6D64B58F40E}"/>
              </a:ext>
            </a:extLst>
          </p:cNvPr>
          <p:cNvGraphicFramePr>
            <a:graphicFrameLocks noGrp="1" noChangeAspect="1"/>
          </p:cNvGraphicFramePr>
          <p:nvPr>
            <p:ph idx="1"/>
            <p:extLst>
              <p:ext uri="{D42A27DB-BD31-4B8C-83A1-F6EECF244321}">
                <p14:modId xmlns:p14="http://schemas.microsoft.com/office/powerpoint/2010/main" val="2009221732"/>
              </p:ext>
            </p:extLst>
          </p:nvPr>
        </p:nvGraphicFramePr>
        <p:xfrm>
          <a:off x="5181601" y="1600200"/>
          <a:ext cx="3182938" cy="4648200"/>
        </p:xfrm>
        <a:graphic>
          <a:graphicData uri="http://schemas.openxmlformats.org/presentationml/2006/ole">
            <mc:AlternateContent xmlns:mc="http://schemas.openxmlformats.org/markup-compatibility/2006">
              <mc:Choice xmlns:v="urn:schemas-microsoft-com:vml" Requires="v">
                <p:oleObj spid="_x0000_s7187" name="Visio" r:id="rId4" imgW="1184453" imgH="1634947" progId="Visio.Drawing.11">
                  <p:embed/>
                </p:oleObj>
              </mc:Choice>
              <mc:Fallback>
                <p:oleObj name="Visio" r:id="rId4" imgW="1184453" imgH="1634947" progId="Visio.Drawing.11">
                  <p:embed/>
                  <p:pic>
                    <p:nvPicPr>
                      <p:cNvPr id="97283" name="Object 3">
                        <a:extLst>
                          <a:ext uri="{FF2B5EF4-FFF2-40B4-BE49-F238E27FC236}">
                            <a16:creationId xmlns:a16="http://schemas.microsoft.com/office/drawing/2014/main" id="{105A952D-E6E6-4AC2-B349-E6D64B58F40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1" y="1600200"/>
                        <a:ext cx="3182938" cy="464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7284" name="Text Box 6">
            <a:extLst>
              <a:ext uri="{FF2B5EF4-FFF2-40B4-BE49-F238E27FC236}">
                <a16:creationId xmlns:a16="http://schemas.microsoft.com/office/drawing/2014/main" id="{17DBE6C6-F4B5-4901-B174-282EE831D52A}"/>
              </a:ext>
            </a:extLst>
          </p:cNvPr>
          <p:cNvSpPr txBox="1">
            <a:spLocks noChangeArrowheads="1"/>
          </p:cNvSpPr>
          <p:nvPr/>
        </p:nvSpPr>
        <p:spPr bwMode="auto">
          <a:xfrm>
            <a:off x="481741" y="533400"/>
            <a:ext cx="4479925" cy="3754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chemeClr val="accent2"/>
                </a:solidFill>
                <a:effectLst/>
                <a:uLnTx/>
                <a:uFillTx/>
                <a:latin typeface="Arial" panose="020B0604020202020204" pitchFamily="34" charset="0"/>
                <a:ea typeface="+mn-ea"/>
                <a:cs typeface="+mn-cs"/>
              </a:rPr>
              <a:t>Key features:</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chemeClr val="accent2"/>
                </a:solidFill>
                <a:effectLst/>
                <a:uLnTx/>
                <a:uFillTx/>
                <a:latin typeface="Arial" panose="020B0604020202020204" pitchFamily="34" charset="0"/>
                <a:ea typeface="+mn-ea"/>
                <a:cs typeface="+mn-cs"/>
              </a:rPr>
              <a:t>All components are wired stringed together having a single current path (current is the same through out the circuit). Note; there are no branch points.</a:t>
            </a:r>
          </a:p>
        </p:txBody>
      </p:sp>
      <p:pic>
        <p:nvPicPr>
          <p:cNvPr id="5" name="Picture 13" descr="Vt201">
            <a:extLst>
              <a:ext uri="{FF2B5EF4-FFF2-40B4-BE49-F238E27FC236}">
                <a16:creationId xmlns:a16="http://schemas.microsoft.com/office/drawing/2014/main" id="{5374B6DB-28A3-4C6F-96B7-AFD41BEAAA35}"/>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852489" y="4342074"/>
            <a:ext cx="3109912" cy="241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t>Sub-element 5 of 10</a:t>
            </a:r>
          </a:p>
        </p:txBody>
      </p:sp>
    </p:spTree>
    <p:extLst>
      <p:ext uri="{BB962C8B-B14F-4D97-AF65-F5344CB8AC3E}">
        <p14:creationId xmlns:p14="http://schemas.microsoft.com/office/powerpoint/2010/main" val="4070966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26CB1DE9-3DEC-4290-A101-75824B0A2E10}"/>
              </a:ext>
            </a:extLst>
          </p:cNvPr>
          <p:cNvSpPr>
            <a:spLocks noGrp="1" noChangeArrowheads="1"/>
          </p:cNvSpPr>
          <p:nvPr>
            <p:ph type="title"/>
          </p:nvPr>
        </p:nvSpPr>
        <p:spPr/>
        <p:txBody>
          <a:bodyPr/>
          <a:lstStyle/>
          <a:p>
            <a:pPr eaLnBrk="1" hangingPunct="1"/>
            <a:r>
              <a:rPr lang="en-US" altLang="en-US"/>
              <a:t>Parallel Circuit</a:t>
            </a:r>
          </a:p>
        </p:txBody>
      </p:sp>
      <p:graphicFrame>
        <p:nvGraphicFramePr>
          <p:cNvPr id="107523" name="Object 4">
            <a:extLst>
              <a:ext uri="{FF2B5EF4-FFF2-40B4-BE49-F238E27FC236}">
                <a16:creationId xmlns:a16="http://schemas.microsoft.com/office/drawing/2014/main" id="{06D06C6E-D8DF-4520-A1AE-5B94602BEECF}"/>
              </a:ext>
            </a:extLst>
          </p:cNvPr>
          <p:cNvGraphicFramePr>
            <a:graphicFrameLocks noGrp="1" noChangeAspect="1"/>
          </p:cNvGraphicFramePr>
          <p:nvPr>
            <p:ph idx="1"/>
          </p:nvPr>
        </p:nvGraphicFramePr>
        <p:xfrm>
          <a:off x="685800" y="1219200"/>
          <a:ext cx="7620000" cy="2590800"/>
        </p:xfrm>
        <a:graphic>
          <a:graphicData uri="http://schemas.openxmlformats.org/presentationml/2006/ole">
            <mc:AlternateContent xmlns:mc="http://schemas.openxmlformats.org/markup-compatibility/2006">
              <mc:Choice xmlns:v="urn:schemas-microsoft-com:vml" Requires="v">
                <p:oleObj spid="_x0000_s8211" name="Visio" r:id="rId4" imgW="2441753" imgH="614477" progId="Visio.Drawing.11">
                  <p:embed/>
                </p:oleObj>
              </mc:Choice>
              <mc:Fallback>
                <p:oleObj name="Visio" r:id="rId4" imgW="2441753" imgH="614477" progId="Visio.Drawing.11">
                  <p:embed/>
                  <p:pic>
                    <p:nvPicPr>
                      <p:cNvPr id="107523" name="Object 4">
                        <a:extLst>
                          <a:ext uri="{FF2B5EF4-FFF2-40B4-BE49-F238E27FC236}">
                            <a16:creationId xmlns:a16="http://schemas.microsoft.com/office/drawing/2014/main" id="{06D06C6E-D8DF-4520-A1AE-5B94602BEE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219200"/>
                        <a:ext cx="7620000" cy="2590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7524" name="Text Box 6">
            <a:extLst>
              <a:ext uri="{FF2B5EF4-FFF2-40B4-BE49-F238E27FC236}">
                <a16:creationId xmlns:a16="http://schemas.microsoft.com/office/drawing/2014/main" id="{D3C38206-D072-4101-8003-73B0087D03BF}"/>
              </a:ext>
            </a:extLst>
          </p:cNvPr>
          <p:cNvSpPr txBox="1">
            <a:spLocks noChangeArrowheads="1"/>
          </p:cNvSpPr>
          <p:nvPr/>
        </p:nvSpPr>
        <p:spPr bwMode="auto">
          <a:xfrm>
            <a:off x="1066800" y="3923787"/>
            <a:ext cx="70104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solidFill>
                  <a:schemeClr val="accent2"/>
                </a:solidFill>
                <a:effectLst/>
                <a:uLnTx/>
                <a:uFillTx/>
                <a:latin typeface="Arial" panose="020B0604020202020204" pitchFamily="34" charset="0"/>
                <a:ea typeface="+mn-ea"/>
                <a:cs typeface="+mn-cs"/>
              </a:rPr>
              <a:t>Key Factors: </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solidFill>
                  <a:schemeClr val="accent2"/>
                </a:solidFill>
                <a:effectLst/>
                <a:uLnTx/>
                <a:uFillTx/>
                <a:latin typeface="Arial" panose="020B0604020202020204" pitchFamily="34" charset="0"/>
                <a:ea typeface="+mn-ea"/>
                <a:cs typeface="+mn-cs"/>
              </a:rPr>
              <a:t>Components are wired in separate branches and operates independent from each other.  Each component gets the same voltage.</a:t>
            </a:r>
          </a:p>
          <a:p>
            <a:pPr marL="0" marR="0" lvl="0" indent="0" algn="l" defTabSz="914400" rtl="0" eaLnBrk="1" fontAlgn="base" latinLnBrk="0" hangingPunct="1">
              <a:lnSpc>
                <a:spcPct val="100000"/>
              </a:lnSpc>
              <a:spcBef>
                <a:spcPct val="50000"/>
              </a:spcBef>
              <a:spcAft>
                <a:spcPct val="0"/>
              </a:spcAft>
              <a:buClrTx/>
              <a:buSzTx/>
              <a:buFontTx/>
              <a:buNone/>
              <a:tabLst/>
              <a:defRPr/>
            </a:pPr>
            <a:r>
              <a:rPr lang="en-US" altLang="en-US" sz="2400" b="1" dirty="0">
                <a:solidFill>
                  <a:schemeClr val="accent2"/>
                </a:solidFill>
              </a:rPr>
              <a:t>Cars are wired this way so each component receives 12 volts.</a:t>
            </a:r>
            <a:endParaRPr kumimoji="0" lang="en-US" altLang="en-US" sz="2400" b="1" i="0" u="none" strike="noStrike" kern="1200" cap="none" spc="0" normalizeH="0" baseline="0" noProof="0" dirty="0">
              <a:ln>
                <a:noFill/>
              </a:ln>
              <a:solidFill>
                <a:schemeClr val="accent2"/>
              </a:solidFill>
              <a:effectLst/>
              <a:uLnTx/>
              <a:uFillTx/>
              <a:latin typeface="Arial" panose="020B0604020202020204" pitchFamily="34" charset="0"/>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Content Placeholder 2"/>
          <p:cNvSpPr>
            <a:spLocks noGrp="1"/>
          </p:cNvSpPr>
          <p:nvPr>
            <p:ph idx="1"/>
          </p:nvPr>
        </p:nvSpPr>
        <p:spPr/>
        <p:txBody>
          <a:bodyPr/>
          <a:lstStyle/>
          <a:p>
            <a:r>
              <a:rPr lang="en-US" altLang="en-US" b="1" dirty="0"/>
              <a:t>T5A – Current and voltage: terminology and units, conductors and insulators, alternating and direct current</a:t>
            </a:r>
          </a:p>
          <a:p>
            <a:endParaRPr lang="en-US" altLang="en-US" b="1" dirty="0"/>
          </a:p>
          <a:p>
            <a:r>
              <a:rPr lang="en-US" altLang="en-US" b="1" dirty="0"/>
              <a:t>#15 of 35</a:t>
            </a:r>
            <a:endParaRPr lang="en-US" altLang="en-US" dirty="0"/>
          </a:p>
        </p:txBody>
      </p:sp>
    </p:spTree>
    <p:extLst>
      <p:ext uri="{BB962C8B-B14F-4D97-AF65-F5344CB8AC3E}">
        <p14:creationId xmlns:p14="http://schemas.microsoft.com/office/powerpoint/2010/main" val="2328920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Title 1"/>
          <p:cNvSpPr>
            <a:spLocks noGrp="1"/>
          </p:cNvSpPr>
          <p:nvPr>
            <p:ph type="title"/>
          </p:nvPr>
        </p:nvSpPr>
        <p:spPr/>
        <p:txBody>
          <a:bodyPr/>
          <a:lstStyle/>
          <a:p>
            <a:r>
              <a:rPr lang="en-US" altLang="en-US"/>
              <a:t>T5A01</a:t>
            </a:r>
          </a:p>
        </p:txBody>
      </p:sp>
      <p:sp>
        <p:nvSpPr>
          <p:cNvPr id="3" name="Content Placeholder 2"/>
          <p:cNvSpPr>
            <a:spLocks noGrp="1"/>
          </p:cNvSpPr>
          <p:nvPr>
            <p:ph idx="1"/>
          </p:nvPr>
        </p:nvSpPr>
        <p:spPr/>
        <p:txBody>
          <a:bodyPr/>
          <a:lstStyle/>
          <a:p>
            <a:pPr>
              <a:buFontTx/>
              <a:buNone/>
              <a:defRPr/>
            </a:pPr>
            <a:r>
              <a:rPr lang="en-US" dirty="0"/>
              <a:t>Electrical current is measured in which of the following units?</a:t>
            </a:r>
          </a:p>
          <a:p>
            <a:pPr>
              <a:buFontTx/>
              <a:buNone/>
              <a:defRPr/>
            </a:pPr>
            <a:r>
              <a:rPr lang="en-US" dirty="0"/>
              <a:t>A. Volts</a:t>
            </a:r>
          </a:p>
          <a:p>
            <a:pPr>
              <a:buFontTx/>
              <a:buNone/>
              <a:defRPr/>
            </a:pPr>
            <a:r>
              <a:rPr lang="en-US" dirty="0"/>
              <a:t>B. Watts</a:t>
            </a:r>
          </a:p>
          <a:p>
            <a:pPr>
              <a:buFontTx/>
              <a:buNone/>
              <a:defRPr/>
            </a:pPr>
            <a:r>
              <a:rPr lang="en-US" dirty="0"/>
              <a:t>C. Ohms</a:t>
            </a:r>
          </a:p>
          <a:p>
            <a:pPr>
              <a:buFontTx/>
              <a:buNone/>
              <a:defRPr/>
            </a:pPr>
            <a:r>
              <a:rPr lang="en-US" dirty="0"/>
              <a:t>D. Amperes</a:t>
            </a:r>
          </a:p>
        </p:txBody>
      </p:sp>
    </p:spTree>
    <p:extLst>
      <p:ext uri="{BB962C8B-B14F-4D97-AF65-F5344CB8AC3E}">
        <p14:creationId xmlns:p14="http://schemas.microsoft.com/office/powerpoint/2010/main" val="148840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Title 1"/>
          <p:cNvSpPr>
            <a:spLocks noGrp="1"/>
          </p:cNvSpPr>
          <p:nvPr>
            <p:ph type="title"/>
          </p:nvPr>
        </p:nvSpPr>
        <p:spPr/>
        <p:txBody>
          <a:bodyPr/>
          <a:lstStyle/>
          <a:p>
            <a:r>
              <a:rPr lang="en-US" altLang="en-US"/>
              <a:t>T5A01</a:t>
            </a:r>
          </a:p>
        </p:txBody>
      </p:sp>
      <p:sp>
        <p:nvSpPr>
          <p:cNvPr id="3" name="Content Placeholder 2"/>
          <p:cNvSpPr>
            <a:spLocks noGrp="1"/>
          </p:cNvSpPr>
          <p:nvPr>
            <p:ph idx="1"/>
          </p:nvPr>
        </p:nvSpPr>
        <p:spPr/>
        <p:txBody>
          <a:bodyPr/>
          <a:lstStyle/>
          <a:p>
            <a:pPr>
              <a:buFontTx/>
              <a:buNone/>
              <a:defRPr/>
            </a:pPr>
            <a:r>
              <a:rPr lang="en-US" dirty="0"/>
              <a:t>Electrical current is measured in which of the following units?</a:t>
            </a:r>
          </a:p>
          <a:p>
            <a:pPr>
              <a:buFontTx/>
              <a:buNone/>
              <a:defRPr/>
            </a:pPr>
            <a:r>
              <a:rPr lang="en-US" dirty="0">
                <a:solidFill>
                  <a:schemeClr val="bg1">
                    <a:lumMod val="75000"/>
                  </a:schemeClr>
                </a:solidFill>
              </a:rPr>
              <a:t>A. Volts</a:t>
            </a:r>
          </a:p>
          <a:p>
            <a:pPr>
              <a:buFontTx/>
              <a:buNone/>
              <a:defRPr/>
            </a:pPr>
            <a:r>
              <a:rPr lang="en-US" dirty="0">
                <a:solidFill>
                  <a:schemeClr val="bg1">
                    <a:lumMod val="75000"/>
                  </a:schemeClr>
                </a:solidFill>
              </a:rPr>
              <a:t>B. Watts</a:t>
            </a:r>
          </a:p>
          <a:p>
            <a:pPr>
              <a:buFontTx/>
              <a:buNone/>
              <a:defRPr/>
            </a:pPr>
            <a:r>
              <a:rPr lang="en-US" dirty="0">
                <a:solidFill>
                  <a:schemeClr val="bg1">
                    <a:lumMod val="75000"/>
                  </a:schemeClr>
                </a:solidFill>
              </a:rPr>
              <a:t>C. Ohms</a:t>
            </a:r>
          </a:p>
          <a:p>
            <a:pPr>
              <a:buFontTx/>
              <a:buNone/>
              <a:defRPr/>
            </a:pPr>
            <a:r>
              <a:rPr lang="en-US" dirty="0"/>
              <a:t>D. Amperes</a:t>
            </a:r>
          </a:p>
        </p:txBody>
      </p:sp>
      <p:sp>
        <p:nvSpPr>
          <p:cNvPr id="5" name="TextBox 4"/>
          <p:cNvSpPr txBox="1">
            <a:spLocks noChangeArrowheads="1"/>
          </p:cNvSpPr>
          <p:nvPr/>
        </p:nvSpPr>
        <p:spPr bwMode="auto">
          <a:xfrm>
            <a:off x="5181600" y="3886200"/>
            <a:ext cx="3505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Current = Amps </a:t>
            </a:r>
          </a:p>
          <a:p>
            <a:pPr eaLnBrk="1" fontAlgn="base" hangingPunct="1">
              <a:spcBef>
                <a:spcPct val="0"/>
              </a:spcBef>
              <a:spcAft>
                <a:spcPct val="0"/>
              </a:spcAft>
              <a:buFontTx/>
              <a:buNone/>
            </a:pPr>
            <a:r>
              <a:rPr lang="en-US" altLang="en-US" sz="2400" dirty="0">
                <a:solidFill>
                  <a:srgbClr val="0070C0"/>
                </a:solidFill>
                <a:cs typeface="Arial" charset="0"/>
              </a:rPr>
              <a:t>(flow of Electrons)</a:t>
            </a:r>
          </a:p>
        </p:txBody>
      </p:sp>
    </p:spTree>
    <p:extLst>
      <p:ext uri="{BB962C8B-B14F-4D97-AF65-F5344CB8AC3E}">
        <p14:creationId xmlns:p14="http://schemas.microsoft.com/office/powerpoint/2010/main" val="23236660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Title 1"/>
          <p:cNvSpPr>
            <a:spLocks noGrp="1"/>
          </p:cNvSpPr>
          <p:nvPr>
            <p:ph type="title"/>
          </p:nvPr>
        </p:nvSpPr>
        <p:spPr/>
        <p:txBody>
          <a:bodyPr/>
          <a:lstStyle/>
          <a:p>
            <a:r>
              <a:rPr lang="en-US" altLang="en-US"/>
              <a:t>T5A02</a:t>
            </a:r>
          </a:p>
        </p:txBody>
      </p:sp>
      <p:sp>
        <p:nvSpPr>
          <p:cNvPr id="3" name="Content Placeholder 2"/>
          <p:cNvSpPr>
            <a:spLocks noGrp="1"/>
          </p:cNvSpPr>
          <p:nvPr>
            <p:ph idx="1"/>
          </p:nvPr>
        </p:nvSpPr>
        <p:spPr/>
        <p:txBody>
          <a:bodyPr/>
          <a:lstStyle/>
          <a:p>
            <a:pPr>
              <a:buFontTx/>
              <a:buNone/>
              <a:defRPr/>
            </a:pPr>
            <a:r>
              <a:rPr lang="en-US" dirty="0"/>
              <a:t>Electrical power is measured in which of the following units?</a:t>
            </a:r>
          </a:p>
          <a:p>
            <a:pPr>
              <a:buFontTx/>
              <a:buNone/>
              <a:defRPr/>
            </a:pPr>
            <a:r>
              <a:rPr lang="en-US" dirty="0"/>
              <a:t>A. Volts</a:t>
            </a:r>
          </a:p>
          <a:p>
            <a:pPr>
              <a:buFontTx/>
              <a:buNone/>
              <a:defRPr/>
            </a:pPr>
            <a:r>
              <a:rPr lang="en-US" dirty="0"/>
              <a:t>B. Watts</a:t>
            </a:r>
          </a:p>
          <a:p>
            <a:pPr>
              <a:buFontTx/>
              <a:buNone/>
              <a:defRPr/>
            </a:pPr>
            <a:r>
              <a:rPr lang="en-US" dirty="0"/>
              <a:t>C. Watt-hours</a:t>
            </a:r>
          </a:p>
          <a:p>
            <a:pPr>
              <a:buFontTx/>
              <a:buNone/>
              <a:defRPr/>
            </a:pPr>
            <a:r>
              <a:rPr lang="en-US" dirty="0"/>
              <a:t>D. Amperes</a:t>
            </a:r>
          </a:p>
        </p:txBody>
      </p:sp>
    </p:spTree>
    <p:extLst>
      <p:ext uri="{BB962C8B-B14F-4D97-AF65-F5344CB8AC3E}">
        <p14:creationId xmlns:p14="http://schemas.microsoft.com/office/powerpoint/2010/main" val="30279274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Title 1"/>
          <p:cNvSpPr>
            <a:spLocks noGrp="1"/>
          </p:cNvSpPr>
          <p:nvPr>
            <p:ph type="title"/>
          </p:nvPr>
        </p:nvSpPr>
        <p:spPr/>
        <p:txBody>
          <a:bodyPr/>
          <a:lstStyle/>
          <a:p>
            <a:r>
              <a:rPr lang="en-US" altLang="en-US"/>
              <a:t>T5A02</a:t>
            </a:r>
          </a:p>
        </p:txBody>
      </p:sp>
      <p:sp>
        <p:nvSpPr>
          <p:cNvPr id="3" name="Content Placeholder 2"/>
          <p:cNvSpPr>
            <a:spLocks noGrp="1"/>
          </p:cNvSpPr>
          <p:nvPr>
            <p:ph idx="1"/>
          </p:nvPr>
        </p:nvSpPr>
        <p:spPr/>
        <p:txBody>
          <a:bodyPr/>
          <a:lstStyle/>
          <a:p>
            <a:pPr>
              <a:buFontTx/>
              <a:buNone/>
              <a:defRPr/>
            </a:pPr>
            <a:r>
              <a:rPr lang="en-US" dirty="0"/>
              <a:t>Electrical power is measured in which of the following units?</a:t>
            </a:r>
          </a:p>
          <a:p>
            <a:pPr>
              <a:buFontTx/>
              <a:buNone/>
              <a:defRPr/>
            </a:pPr>
            <a:r>
              <a:rPr lang="en-US" dirty="0">
                <a:solidFill>
                  <a:schemeClr val="bg1">
                    <a:lumMod val="75000"/>
                  </a:schemeClr>
                </a:solidFill>
              </a:rPr>
              <a:t>A. Volts</a:t>
            </a:r>
          </a:p>
          <a:p>
            <a:pPr>
              <a:buFontTx/>
              <a:buNone/>
              <a:defRPr/>
            </a:pPr>
            <a:r>
              <a:rPr lang="en-US" dirty="0"/>
              <a:t>B. Watts</a:t>
            </a:r>
          </a:p>
          <a:p>
            <a:pPr>
              <a:buFontTx/>
              <a:buNone/>
              <a:defRPr/>
            </a:pPr>
            <a:r>
              <a:rPr lang="en-US" dirty="0">
                <a:solidFill>
                  <a:schemeClr val="bg1">
                    <a:lumMod val="75000"/>
                  </a:schemeClr>
                </a:solidFill>
              </a:rPr>
              <a:t>C. Watt-hours</a:t>
            </a:r>
          </a:p>
          <a:p>
            <a:pPr>
              <a:buFontTx/>
              <a:buNone/>
              <a:defRPr/>
            </a:pPr>
            <a:r>
              <a:rPr lang="en-US" dirty="0">
                <a:solidFill>
                  <a:schemeClr val="bg1">
                    <a:lumMod val="75000"/>
                  </a:schemeClr>
                </a:solidFill>
              </a:rPr>
              <a:t>D. Amperes</a:t>
            </a:r>
          </a:p>
        </p:txBody>
      </p:sp>
      <p:sp>
        <p:nvSpPr>
          <p:cNvPr id="4" name="TextBox 3"/>
          <p:cNvSpPr txBox="1">
            <a:spLocks noChangeArrowheads="1"/>
          </p:cNvSpPr>
          <p:nvPr/>
        </p:nvSpPr>
        <p:spPr bwMode="auto">
          <a:xfrm>
            <a:off x="3733800" y="3886200"/>
            <a:ext cx="4191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a:solidFill>
                  <a:srgbClr val="0070C0"/>
                </a:solidFill>
                <a:cs typeface="Arial" charset="0"/>
              </a:rPr>
              <a:t>Power = Watts </a:t>
            </a:r>
          </a:p>
          <a:p>
            <a:pPr eaLnBrk="1" fontAlgn="base" hangingPunct="1">
              <a:spcBef>
                <a:spcPct val="0"/>
              </a:spcBef>
              <a:spcAft>
                <a:spcPct val="0"/>
              </a:spcAft>
              <a:buFontTx/>
              <a:buNone/>
            </a:pPr>
            <a:r>
              <a:rPr lang="en-US" altLang="en-US" sz="2400">
                <a:solidFill>
                  <a:srgbClr val="0070C0"/>
                </a:solidFill>
                <a:cs typeface="Arial" charset="0"/>
              </a:rPr>
              <a:t>A unit of total work</a:t>
            </a:r>
          </a:p>
        </p:txBody>
      </p:sp>
    </p:spTree>
    <p:extLst>
      <p:ext uri="{BB962C8B-B14F-4D97-AF65-F5344CB8AC3E}">
        <p14:creationId xmlns:p14="http://schemas.microsoft.com/office/powerpoint/2010/main" val="18036868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Title 1"/>
          <p:cNvSpPr>
            <a:spLocks noGrp="1"/>
          </p:cNvSpPr>
          <p:nvPr>
            <p:ph type="title"/>
          </p:nvPr>
        </p:nvSpPr>
        <p:spPr/>
        <p:txBody>
          <a:bodyPr/>
          <a:lstStyle/>
          <a:p>
            <a:r>
              <a:rPr lang="en-US" altLang="en-US"/>
              <a:t>T5A03</a:t>
            </a:r>
          </a:p>
        </p:txBody>
      </p:sp>
      <p:sp>
        <p:nvSpPr>
          <p:cNvPr id="3" name="Content Placeholder 2"/>
          <p:cNvSpPr>
            <a:spLocks noGrp="1"/>
          </p:cNvSpPr>
          <p:nvPr>
            <p:ph idx="1"/>
          </p:nvPr>
        </p:nvSpPr>
        <p:spPr/>
        <p:txBody>
          <a:bodyPr/>
          <a:lstStyle/>
          <a:p>
            <a:pPr>
              <a:buFontTx/>
              <a:buNone/>
            </a:pPr>
            <a:r>
              <a:rPr lang="en-US" altLang="en-US" dirty="0"/>
              <a:t>What is the name for the flow of electrons in an electric circuit?</a:t>
            </a:r>
          </a:p>
          <a:p>
            <a:pPr>
              <a:buFontTx/>
              <a:buNone/>
            </a:pPr>
            <a:r>
              <a:rPr lang="en-US" altLang="en-US" dirty="0"/>
              <a:t>A. Voltage</a:t>
            </a:r>
          </a:p>
          <a:p>
            <a:pPr>
              <a:buFontTx/>
              <a:buNone/>
            </a:pPr>
            <a:r>
              <a:rPr lang="en-US" altLang="en-US" dirty="0"/>
              <a:t>B. Resistance</a:t>
            </a:r>
          </a:p>
          <a:p>
            <a:pPr>
              <a:buFontTx/>
              <a:buNone/>
            </a:pPr>
            <a:r>
              <a:rPr lang="en-US" altLang="en-US" dirty="0"/>
              <a:t>C. Capacitance</a:t>
            </a:r>
          </a:p>
          <a:p>
            <a:pPr>
              <a:buFontTx/>
              <a:buNone/>
            </a:pPr>
            <a:r>
              <a:rPr lang="en-US" altLang="en-US" dirty="0"/>
              <a:t>D. Current </a:t>
            </a:r>
          </a:p>
        </p:txBody>
      </p:sp>
    </p:spTree>
    <p:extLst>
      <p:ext uri="{BB962C8B-B14F-4D97-AF65-F5344CB8AC3E}">
        <p14:creationId xmlns:p14="http://schemas.microsoft.com/office/powerpoint/2010/main" val="35777431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Title 1"/>
          <p:cNvSpPr>
            <a:spLocks noGrp="1"/>
          </p:cNvSpPr>
          <p:nvPr>
            <p:ph type="title"/>
          </p:nvPr>
        </p:nvSpPr>
        <p:spPr/>
        <p:txBody>
          <a:bodyPr/>
          <a:lstStyle/>
          <a:p>
            <a:r>
              <a:rPr lang="en-US" altLang="en-US"/>
              <a:t>T5A03</a:t>
            </a:r>
          </a:p>
        </p:txBody>
      </p:sp>
      <p:sp>
        <p:nvSpPr>
          <p:cNvPr id="3" name="Content Placeholder 2"/>
          <p:cNvSpPr>
            <a:spLocks noGrp="1"/>
          </p:cNvSpPr>
          <p:nvPr>
            <p:ph idx="1"/>
          </p:nvPr>
        </p:nvSpPr>
        <p:spPr/>
        <p:txBody>
          <a:bodyPr/>
          <a:lstStyle/>
          <a:p>
            <a:pPr>
              <a:buFontTx/>
              <a:buNone/>
            </a:pPr>
            <a:r>
              <a:rPr lang="en-US" altLang="en-US" dirty="0"/>
              <a:t>What is the name for the flow of electrons in an electric circuit?</a:t>
            </a:r>
          </a:p>
          <a:p>
            <a:pPr>
              <a:buFontTx/>
              <a:buNone/>
            </a:pPr>
            <a:r>
              <a:rPr lang="en-US" altLang="en-US" dirty="0">
                <a:solidFill>
                  <a:schemeClr val="bg1">
                    <a:lumMod val="75000"/>
                  </a:schemeClr>
                </a:solidFill>
              </a:rPr>
              <a:t>A. Voltage</a:t>
            </a:r>
          </a:p>
          <a:p>
            <a:pPr>
              <a:buFontTx/>
              <a:buNone/>
            </a:pPr>
            <a:r>
              <a:rPr lang="en-US" altLang="en-US" dirty="0">
                <a:solidFill>
                  <a:schemeClr val="bg1">
                    <a:lumMod val="75000"/>
                  </a:schemeClr>
                </a:solidFill>
              </a:rPr>
              <a:t>B. Resistance</a:t>
            </a:r>
          </a:p>
          <a:p>
            <a:pPr>
              <a:buFontTx/>
              <a:buNone/>
            </a:pPr>
            <a:r>
              <a:rPr lang="en-US" altLang="en-US" dirty="0">
                <a:solidFill>
                  <a:schemeClr val="bg1">
                    <a:lumMod val="75000"/>
                  </a:schemeClr>
                </a:solidFill>
              </a:rPr>
              <a:t>C. Capacitance</a:t>
            </a:r>
          </a:p>
          <a:p>
            <a:pPr>
              <a:buFontTx/>
              <a:buNone/>
            </a:pPr>
            <a:r>
              <a:rPr lang="en-US" altLang="en-US" dirty="0"/>
              <a:t>D. Current </a:t>
            </a:r>
          </a:p>
        </p:txBody>
      </p:sp>
      <p:sp>
        <p:nvSpPr>
          <p:cNvPr id="5" name="TextBox 4"/>
          <p:cNvSpPr txBox="1">
            <a:spLocks noChangeArrowheads="1"/>
          </p:cNvSpPr>
          <p:nvPr/>
        </p:nvSpPr>
        <p:spPr bwMode="auto">
          <a:xfrm>
            <a:off x="4267200" y="3886200"/>
            <a:ext cx="4191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Current = Amps </a:t>
            </a:r>
          </a:p>
          <a:p>
            <a:pPr eaLnBrk="1" fontAlgn="base" hangingPunct="1">
              <a:spcBef>
                <a:spcPct val="0"/>
              </a:spcBef>
              <a:spcAft>
                <a:spcPct val="0"/>
              </a:spcAft>
              <a:buFontTx/>
              <a:buNone/>
            </a:pPr>
            <a:r>
              <a:rPr lang="en-US" altLang="en-US" sz="2400" dirty="0">
                <a:solidFill>
                  <a:srgbClr val="0070C0"/>
                </a:solidFill>
                <a:cs typeface="Arial" charset="0"/>
              </a:rPr>
              <a:t>(I= Intensity of Electron Flow)</a:t>
            </a:r>
          </a:p>
        </p:txBody>
      </p:sp>
    </p:spTree>
    <p:extLst>
      <p:ext uri="{BB962C8B-B14F-4D97-AF65-F5344CB8AC3E}">
        <p14:creationId xmlns:p14="http://schemas.microsoft.com/office/powerpoint/2010/main" val="715922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Title 1"/>
          <p:cNvSpPr>
            <a:spLocks noGrp="1"/>
          </p:cNvSpPr>
          <p:nvPr>
            <p:ph type="title"/>
          </p:nvPr>
        </p:nvSpPr>
        <p:spPr/>
        <p:txBody>
          <a:bodyPr/>
          <a:lstStyle/>
          <a:p>
            <a:r>
              <a:rPr lang="en-US" altLang="en-US"/>
              <a:t>T5A04</a:t>
            </a:r>
          </a:p>
        </p:txBody>
      </p:sp>
      <p:sp>
        <p:nvSpPr>
          <p:cNvPr id="3" name="Content Placeholder 2"/>
          <p:cNvSpPr>
            <a:spLocks noGrp="1"/>
          </p:cNvSpPr>
          <p:nvPr>
            <p:ph idx="1"/>
          </p:nvPr>
        </p:nvSpPr>
        <p:spPr/>
        <p:txBody>
          <a:bodyPr/>
          <a:lstStyle/>
          <a:p>
            <a:pPr>
              <a:buFontTx/>
              <a:buNone/>
            </a:pPr>
            <a:r>
              <a:rPr lang="en-US" altLang="en-US" dirty="0"/>
              <a:t>What are the units of electrical resistance?</a:t>
            </a:r>
          </a:p>
          <a:p>
            <a:pPr>
              <a:buFontTx/>
              <a:buNone/>
            </a:pPr>
            <a:r>
              <a:rPr lang="en-US" altLang="en-US" dirty="0"/>
              <a:t>A. Siemens</a:t>
            </a:r>
          </a:p>
          <a:p>
            <a:pPr>
              <a:buFontTx/>
              <a:buNone/>
            </a:pPr>
            <a:r>
              <a:rPr lang="en-US" altLang="en-US" dirty="0"/>
              <a:t>B. Mhos</a:t>
            </a:r>
          </a:p>
          <a:p>
            <a:pPr>
              <a:buFontTx/>
              <a:buNone/>
            </a:pPr>
            <a:r>
              <a:rPr lang="en-US" altLang="en-US" dirty="0"/>
              <a:t>C. Ohms</a:t>
            </a:r>
          </a:p>
          <a:p>
            <a:pPr>
              <a:buFontTx/>
              <a:buNone/>
            </a:pPr>
            <a:r>
              <a:rPr lang="en-US" altLang="en-US" dirty="0"/>
              <a:t>D. Coulombs</a:t>
            </a:r>
          </a:p>
        </p:txBody>
      </p:sp>
    </p:spTree>
    <p:extLst>
      <p:ext uri="{BB962C8B-B14F-4D97-AF65-F5344CB8AC3E}">
        <p14:creationId xmlns:p14="http://schemas.microsoft.com/office/powerpoint/2010/main" val="16092065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Title 1"/>
          <p:cNvSpPr>
            <a:spLocks noGrp="1"/>
          </p:cNvSpPr>
          <p:nvPr>
            <p:ph type="title"/>
          </p:nvPr>
        </p:nvSpPr>
        <p:spPr/>
        <p:txBody>
          <a:bodyPr/>
          <a:lstStyle/>
          <a:p>
            <a:r>
              <a:rPr lang="en-US" altLang="en-US"/>
              <a:t>T5A04</a:t>
            </a:r>
          </a:p>
        </p:txBody>
      </p:sp>
      <p:sp>
        <p:nvSpPr>
          <p:cNvPr id="3" name="Content Placeholder 2"/>
          <p:cNvSpPr>
            <a:spLocks noGrp="1"/>
          </p:cNvSpPr>
          <p:nvPr>
            <p:ph idx="1"/>
          </p:nvPr>
        </p:nvSpPr>
        <p:spPr/>
        <p:txBody>
          <a:bodyPr/>
          <a:lstStyle/>
          <a:p>
            <a:pPr>
              <a:buFontTx/>
              <a:buNone/>
            </a:pPr>
            <a:r>
              <a:rPr lang="en-US" altLang="en-US" dirty="0"/>
              <a:t>What are the units of electrical resistance?</a:t>
            </a:r>
          </a:p>
          <a:p>
            <a:pPr>
              <a:buFontTx/>
              <a:buNone/>
            </a:pPr>
            <a:r>
              <a:rPr lang="en-US" altLang="en-US" dirty="0">
                <a:solidFill>
                  <a:schemeClr val="bg1">
                    <a:lumMod val="75000"/>
                  </a:schemeClr>
                </a:solidFill>
              </a:rPr>
              <a:t>A. Siemens</a:t>
            </a:r>
          </a:p>
          <a:p>
            <a:pPr>
              <a:buFontTx/>
              <a:buNone/>
            </a:pPr>
            <a:r>
              <a:rPr lang="en-US" altLang="en-US" dirty="0">
                <a:solidFill>
                  <a:schemeClr val="bg1">
                    <a:lumMod val="75000"/>
                  </a:schemeClr>
                </a:solidFill>
              </a:rPr>
              <a:t>B. Mhos</a:t>
            </a:r>
          </a:p>
          <a:p>
            <a:pPr>
              <a:buFontTx/>
              <a:buNone/>
            </a:pPr>
            <a:r>
              <a:rPr lang="en-US" altLang="en-US" dirty="0"/>
              <a:t>C. Ohms</a:t>
            </a:r>
          </a:p>
          <a:p>
            <a:pPr>
              <a:buFontTx/>
              <a:buNone/>
            </a:pPr>
            <a:r>
              <a:rPr lang="en-US" altLang="en-US" dirty="0">
                <a:solidFill>
                  <a:schemeClr val="bg1">
                    <a:lumMod val="75000"/>
                  </a:schemeClr>
                </a:solidFill>
              </a:rPr>
              <a:t>D. Coulombs</a:t>
            </a:r>
          </a:p>
        </p:txBody>
      </p:sp>
      <p:sp>
        <p:nvSpPr>
          <p:cNvPr id="4" name="TextBox 3">
            <a:extLst>
              <a:ext uri="{FF2B5EF4-FFF2-40B4-BE49-F238E27FC236}">
                <a16:creationId xmlns:a16="http://schemas.microsoft.com/office/drawing/2014/main" id="{BAF0EEBF-7568-6963-253A-1E7EC09C2F38}"/>
              </a:ext>
            </a:extLst>
          </p:cNvPr>
          <p:cNvSpPr txBox="1">
            <a:spLocks noChangeArrowheads="1"/>
          </p:cNvSpPr>
          <p:nvPr/>
        </p:nvSpPr>
        <p:spPr bwMode="auto">
          <a:xfrm>
            <a:off x="3048000" y="3463159"/>
            <a:ext cx="5791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Resistance = Ohms</a:t>
            </a:r>
          </a:p>
          <a:p>
            <a:pPr eaLnBrk="1" fontAlgn="base" hangingPunct="1">
              <a:spcBef>
                <a:spcPct val="0"/>
              </a:spcBef>
              <a:spcAft>
                <a:spcPct val="0"/>
              </a:spcAft>
              <a:buFontTx/>
              <a:buNone/>
            </a:pPr>
            <a:r>
              <a:rPr lang="en-US" altLang="en-US" sz="2400" dirty="0">
                <a:solidFill>
                  <a:srgbClr val="0070C0"/>
                </a:solidFill>
                <a:cs typeface="Arial" charset="0"/>
              </a:rPr>
              <a:t>A measure of opposition to Current Flow.</a:t>
            </a:r>
          </a:p>
        </p:txBody>
      </p:sp>
    </p:spTree>
    <p:extLst>
      <p:ext uri="{BB962C8B-B14F-4D97-AF65-F5344CB8AC3E}">
        <p14:creationId xmlns:p14="http://schemas.microsoft.com/office/powerpoint/2010/main" val="2540551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457200" y="304800"/>
            <a:ext cx="8229600" cy="5821363"/>
          </a:xfrm>
        </p:spPr>
        <p:txBody>
          <a:bodyPr/>
          <a:lstStyle/>
          <a:p>
            <a:pPr eaLnBrk="1" hangingPunct="1">
              <a:buFontTx/>
              <a:buNone/>
            </a:pPr>
            <a:r>
              <a:rPr lang="en-US" altLang="en-US" sz="4000" b="1" dirty="0">
                <a:solidFill>
                  <a:srgbClr val="0070C0"/>
                </a:solidFill>
              </a:rPr>
              <a:t>Ham Radio Technician Class Exam preparation Power Point created by Rich Bugarin W6EC.</a:t>
            </a:r>
          </a:p>
          <a:p>
            <a:pPr eaLnBrk="1" hangingPunct="1">
              <a:buFontTx/>
              <a:buNone/>
            </a:pPr>
            <a:r>
              <a:rPr lang="en-US" altLang="en-US" sz="4000" b="1" dirty="0">
                <a:solidFill>
                  <a:srgbClr val="0070C0"/>
                </a:solidFill>
              </a:rPr>
              <a:t>Effective July 1, 2022 and is valid until June 30, 2026.</a:t>
            </a:r>
          </a:p>
          <a:p>
            <a:pPr eaLnBrk="1" hangingPunct="1">
              <a:buFontTx/>
              <a:buNone/>
            </a:pPr>
            <a:r>
              <a:rPr lang="en-US" altLang="en-US" sz="4000" b="1" dirty="0">
                <a:solidFill>
                  <a:srgbClr val="0070C0"/>
                </a:solidFill>
              </a:rPr>
              <a:t>Please send suggested changes to this presentation to:</a:t>
            </a:r>
          </a:p>
          <a:p>
            <a:pPr eaLnBrk="1" hangingPunct="1">
              <a:buFontTx/>
              <a:buNone/>
            </a:pPr>
            <a:r>
              <a:rPr lang="en-US" altLang="en-US" sz="4000" b="1" dirty="0">
                <a:solidFill>
                  <a:srgbClr val="0070C0"/>
                </a:solidFill>
              </a:rPr>
              <a:t>w6ec@thebugarins.com</a:t>
            </a:r>
          </a:p>
        </p:txBody>
      </p:sp>
    </p:spTree>
    <p:extLst>
      <p:ext uri="{BB962C8B-B14F-4D97-AF65-F5344CB8AC3E}">
        <p14:creationId xmlns:p14="http://schemas.microsoft.com/office/powerpoint/2010/main" val="9383337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Title 1"/>
          <p:cNvSpPr>
            <a:spLocks noGrp="1"/>
          </p:cNvSpPr>
          <p:nvPr>
            <p:ph type="title"/>
          </p:nvPr>
        </p:nvSpPr>
        <p:spPr/>
        <p:txBody>
          <a:bodyPr/>
          <a:lstStyle/>
          <a:p>
            <a:r>
              <a:rPr lang="en-US" altLang="en-US"/>
              <a:t>T5A05</a:t>
            </a:r>
          </a:p>
        </p:txBody>
      </p:sp>
      <p:sp>
        <p:nvSpPr>
          <p:cNvPr id="3" name="Content Placeholder 2"/>
          <p:cNvSpPr>
            <a:spLocks noGrp="1"/>
          </p:cNvSpPr>
          <p:nvPr>
            <p:ph idx="1"/>
          </p:nvPr>
        </p:nvSpPr>
        <p:spPr/>
        <p:txBody>
          <a:bodyPr/>
          <a:lstStyle/>
          <a:p>
            <a:pPr>
              <a:buFontTx/>
              <a:buNone/>
            </a:pPr>
            <a:r>
              <a:rPr lang="en-US" altLang="en-US" dirty="0"/>
              <a:t>What is the electrical term for the force that causes electron flow?</a:t>
            </a:r>
          </a:p>
          <a:p>
            <a:pPr>
              <a:buFontTx/>
              <a:buNone/>
            </a:pPr>
            <a:r>
              <a:rPr lang="en-US" altLang="en-US" dirty="0"/>
              <a:t>A. Voltage</a:t>
            </a:r>
          </a:p>
          <a:p>
            <a:pPr>
              <a:buFontTx/>
              <a:buNone/>
            </a:pPr>
            <a:r>
              <a:rPr lang="en-US" altLang="en-US" dirty="0"/>
              <a:t>B. Ampere-hours</a:t>
            </a:r>
          </a:p>
          <a:p>
            <a:pPr>
              <a:buFontTx/>
              <a:buNone/>
            </a:pPr>
            <a:r>
              <a:rPr lang="en-US" altLang="en-US" dirty="0"/>
              <a:t>C. Capacitance</a:t>
            </a:r>
          </a:p>
          <a:p>
            <a:pPr>
              <a:buFontTx/>
              <a:buNone/>
            </a:pPr>
            <a:r>
              <a:rPr lang="en-US" altLang="en-US" dirty="0"/>
              <a:t>D. Inductance</a:t>
            </a:r>
          </a:p>
        </p:txBody>
      </p:sp>
    </p:spTree>
    <p:extLst>
      <p:ext uri="{BB962C8B-B14F-4D97-AF65-F5344CB8AC3E}">
        <p14:creationId xmlns:p14="http://schemas.microsoft.com/office/powerpoint/2010/main" val="3373786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Title 1"/>
          <p:cNvSpPr>
            <a:spLocks noGrp="1"/>
          </p:cNvSpPr>
          <p:nvPr>
            <p:ph type="title"/>
          </p:nvPr>
        </p:nvSpPr>
        <p:spPr/>
        <p:txBody>
          <a:bodyPr/>
          <a:lstStyle/>
          <a:p>
            <a:r>
              <a:rPr lang="en-US" altLang="en-US"/>
              <a:t>T5A05</a:t>
            </a:r>
          </a:p>
        </p:txBody>
      </p:sp>
      <p:sp>
        <p:nvSpPr>
          <p:cNvPr id="3" name="Content Placeholder 2"/>
          <p:cNvSpPr>
            <a:spLocks noGrp="1"/>
          </p:cNvSpPr>
          <p:nvPr>
            <p:ph idx="1"/>
          </p:nvPr>
        </p:nvSpPr>
        <p:spPr/>
        <p:txBody>
          <a:bodyPr/>
          <a:lstStyle/>
          <a:p>
            <a:pPr>
              <a:buFontTx/>
              <a:buNone/>
            </a:pPr>
            <a:r>
              <a:rPr lang="en-US" altLang="en-US" dirty="0"/>
              <a:t>What is the electrical term for the force that causes electron flow?</a:t>
            </a:r>
          </a:p>
          <a:p>
            <a:pPr>
              <a:buFontTx/>
              <a:buNone/>
            </a:pPr>
            <a:r>
              <a:rPr lang="en-US" altLang="en-US" dirty="0"/>
              <a:t>A. Voltage</a:t>
            </a:r>
          </a:p>
          <a:p>
            <a:pPr>
              <a:buFontTx/>
              <a:buNone/>
            </a:pPr>
            <a:r>
              <a:rPr lang="en-US" altLang="en-US" dirty="0">
                <a:solidFill>
                  <a:schemeClr val="bg1">
                    <a:lumMod val="75000"/>
                  </a:schemeClr>
                </a:solidFill>
              </a:rPr>
              <a:t>B. Ampere-hours</a:t>
            </a:r>
          </a:p>
          <a:p>
            <a:pPr>
              <a:buFontTx/>
              <a:buNone/>
            </a:pPr>
            <a:r>
              <a:rPr lang="en-US" altLang="en-US" dirty="0">
                <a:solidFill>
                  <a:schemeClr val="bg1">
                    <a:lumMod val="75000"/>
                  </a:schemeClr>
                </a:solidFill>
              </a:rPr>
              <a:t>C. Capacitance</a:t>
            </a:r>
          </a:p>
          <a:p>
            <a:pPr>
              <a:buFontTx/>
              <a:buNone/>
            </a:pPr>
            <a:r>
              <a:rPr lang="en-US" altLang="en-US" dirty="0">
                <a:solidFill>
                  <a:schemeClr val="bg1">
                    <a:lumMod val="75000"/>
                  </a:schemeClr>
                </a:solidFill>
              </a:rPr>
              <a:t>D. Inductance</a:t>
            </a:r>
          </a:p>
        </p:txBody>
      </p:sp>
      <p:sp>
        <p:nvSpPr>
          <p:cNvPr id="4" name="TextBox 3"/>
          <p:cNvSpPr txBox="1">
            <a:spLocks noChangeArrowheads="1"/>
          </p:cNvSpPr>
          <p:nvPr/>
        </p:nvSpPr>
        <p:spPr bwMode="auto">
          <a:xfrm>
            <a:off x="3810000" y="2598737"/>
            <a:ext cx="5181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Electromotive Force (EMF) = Volts </a:t>
            </a:r>
          </a:p>
          <a:p>
            <a:pPr eaLnBrk="1" fontAlgn="base" hangingPunct="1">
              <a:spcBef>
                <a:spcPct val="0"/>
              </a:spcBef>
              <a:spcAft>
                <a:spcPct val="0"/>
              </a:spcAft>
              <a:buFontTx/>
              <a:buNone/>
            </a:pPr>
            <a:r>
              <a:rPr lang="en-US" altLang="en-US" sz="2400" dirty="0">
                <a:solidFill>
                  <a:srgbClr val="0070C0"/>
                </a:solidFill>
                <a:cs typeface="Arial" charset="0"/>
              </a:rPr>
              <a:t>(Push or pressure, similar to PSI)</a:t>
            </a:r>
          </a:p>
        </p:txBody>
      </p:sp>
    </p:spTree>
    <p:extLst>
      <p:ext uri="{BB962C8B-B14F-4D97-AF65-F5344CB8AC3E}">
        <p14:creationId xmlns:p14="http://schemas.microsoft.com/office/powerpoint/2010/main" val="11957669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Title 1"/>
          <p:cNvSpPr>
            <a:spLocks noGrp="1"/>
          </p:cNvSpPr>
          <p:nvPr>
            <p:ph type="title"/>
          </p:nvPr>
        </p:nvSpPr>
        <p:spPr/>
        <p:txBody>
          <a:bodyPr/>
          <a:lstStyle/>
          <a:p>
            <a:r>
              <a:rPr lang="en-US" altLang="en-US"/>
              <a:t>T5A06</a:t>
            </a:r>
          </a:p>
        </p:txBody>
      </p:sp>
      <p:sp>
        <p:nvSpPr>
          <p:cNvPr id="3" name="Content Placeholder 2"/>
          <p:cNvSpPr>
            <a:spLocks noGrp="1"/>
          </p:cNvSpPr>
          <p:nvPr>
            <p:ph idx="1"/>
          </p:nvPr>
        </p:nvSpPr>
        <p:spPr/>
        <p:txBody>
          <a:bodyPr/>
          <a:lstStyle/>
          <a:p>
            <a:pPr>
              <a:buFontTx/>
              <a:buNone/>
            </a:pPr>
            <a:r>
              <a:rPr lang="en-US" altLang="en-US" dirty="0"/>
              <a:t>What is the unit of frequency?</a:t>
            </a:r>
          </a:p>
          <a:p>
            <a:pPr>
              <a:buFontTx/>
              <a:buNone/>
            </a:pPr>
            <a:r>
              <a:rPr lang="en-US" altLang="en-US" dirty="0"/>
              <a:t>A. Hertz</a:t>
            </a:r>
          </a:p>
          <a:p>
            <a:pPr>
              <a:buFontTx/>
              <a:buNone/>
            </a:pPr>
            <a:r>
              <a:rPr lang="en-US" altLang="en-US" dirty="0"/>
              <a:t>B. Henry</a:t>
            </a:r>
          </a:p>
          <a:p>
            <a:pPr>
              <a:buFontTx/>
              <a:buNone/>
            </a:pPr>
            <a:r>
              <a:rPr lang="en-US" altLang="en-US" dirty="0"/>
              <a:t>C. Farad</a:t>
            </a:r>
          </a:p>
          <a:p>
            <a:pPr>
              <a:buFontTx/>
              <a:buNone/>
            </a:pPr>
            <a:r>
              <a:rPr lang="en-US" altLang="en-US" dirty="0"/>
              <a:t>D. Tesla</a:t>
            </a:r>
          </a:p>
        </p:txBody>
      </p:sp>
    </p:spTree>
    <p:extLst>
      <p:ext uri="{BB962C8B-B14F-4D97-AF65-F5344CB8AC3E}">
        <p14:creationId xmlns:p14="http://schemas.microsoft.com/office/powerpoint/2010/main" val="7449663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Title 1"/>
          <p:cNvSpPr>
            <a:spLocks noGrp="1"/>
          </p:cNvSpPr>
          <p:nvPr>
            <p:ph type="title"/>
          </p:nvPr>
        </p:nvSpPr>
        <p:spPr/>
        <p:txBody>
          <a:bodyPr/>
          <a:lstStyle/>
          <a:p>
            <a:r>
              <a:rPr lang="en-US" altLang="en-US"/>
              <a:t>T5A06</a:t>
            </a:r>
          </a:p>
        </p:txBody>
      </p:sp>
      <p:sp>
        <p:nvSpPr>
          <p:cNvPr id="3" name="Content Placeholder 2"/>
          <p:cNvSpPr>
            <a:spLocks noGrp="1"/>
          </p:cNvSpPr>
          <p:nvPr>
            <p:ph idx="1"/>
          </p:nvPr>
        </p:nvSpPr>
        <p:spPr/>
        <p:txBody>
          <a:bodyPr/>
          <a:lstStyle/>
          <a:p>
            <a:pPr>
              <a:buFontTx/>
              <a:buNone/>
            </a:pPr>
            <a:r>
              <a:rPr lang="en-US" altLang="en-US" dirty="0"/>
              <a:t>What is the unit of frequency?</a:t>
            </a:r>
          </a:p>
          <a:p>
            <a:pPr>
              <a:buFontTx/>
              <a:buNone/>
            </a:pPr>
            <a:r>
              <a:rPr lang="en-US" altLang="en-US" dirty="0"/>
              <a:t>A. Hertz</a:t>
            </a:r>
          </a:p>
          <a:p>
            <a:pPr>
              <a:buFontTx/>
              <a:buNone/>
            </a:pPr>
            <a:r>
              <a:rPr lang="en-US" altLang="en-US" dirty="0">
                <a:solidFill>
                  <a:schemeClr val="bg1">
                    <a:lumMod val="75000"/>
                  </a:schemeClr>
                </a:solidFill>
              </a:rPr>
              <a:t>B. Henry</a:t>
            </a:r>
          </a:p>
          <a:p>
            <a:pPr>
              <a:buFontTx/>
              <a:buNone/>
            </a:pPr>
            <a:r>
              <a:rPr lang="en-US" altLang="en-US" dirty="0">
                <a:solidFill>
                  <a:schemeClr val="bg1">
                    <a:lumMod val="75000"/>
                  </a:schemeClr>
                </a:solidFill>
              </a:rPr>
              <a:t>C. Farad</a:t>
            </a:r>
          </a:p>
          <a:p>
            <a:pPr>
              <a:buFontTx/>
              <a:buNone/>
            </a:pPr>
            <a:r>
              <a:rPr lang="en-US" altLang="en-US" dirty="0">
                <a:solidFill>
                  <a:schemeClr val="bg1">
                    <a:lumMod val="75000"/>
                  </a:schemeClr>
                </a:solidFill>
              </a:rPr>
              <a:t>D. Tesla</a:t>
            </a:r>
          </a:p>
        </p:txBody>
      </p:sp>
      <p:sp>
        <p:nvSpPr>
          <p:cNvPr id="4" name="TextBox 3">
            <a:extLst>
              <a:ext uri="{FF2B5EF4-FFF2-40B4-BE49-F238E27FC236}">
                <a16:creationId xmlns:a16="http://schemas.microsoft.com/office/drawing/2014/main" id="{BC678F91-6BAC-043E-8850-4CE7631485B8}"/>
              </a:ext>
            </a:extLst>
          </p:cNvPr>
          <p:cNvSpPr txBox="1">
            <a:spLocks noChangeArrowheads="1"/>
          </p:cNvSpPr>
          <p:nvPr/>
        </p:nvSpPr>
        <p:spPr bwMode="auto">
          <a:xfrm>
            <a:off x="3505200" y="2636576"/>
            <a:ext cx="5181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Frequency is measured in Hertz</a:t>
            </a:r>
          </a:p>
          <a:p>
            <a:pPr eaLnBrk="1" fontAlgn="base" hangingPunct="1">
              <a:spcBef>
                <a:spcPct val="0"/>
              </a:spcBef>
              <a:spcAft>
                <a:spcPct val="0"/>
              </a:spcAft>
              <a:buFontTx/>
              <a:buNone/>
            </a:pPr>
            <a:r>
              <a:rPr lang="en-US" altLang="en-US" sz="2400" dirty="0">
                <a:solidFill>
                  <a:srgbClr val="0070C0"/>
                </a:solidFill>
                <a:cs typeface="Arial" charset="0"/>
              </a:rPr>
              <a:t>AKA (CPS) Cycles Per Second</a:t>
            </a:r>
          </a:p>
          <a:p>
            <a:pPr eaLnBrk="1" fontAlgn="base" hangingPunct="1">
              <a:spcBef>
                <a:spcPct val="0"/>
              </a:spcBef>
              <a:spcAft>
                <a:spcPct val="0"/>
              </a:spcAft>
              <a:buFontTx/>
              <a:buNone/>
            </a:pPr>
            <a:r>
              <a:rPr lang="en-US" altLang="en-US" sz="2400" dirty="0">
                <a:solidFill>
                  <a:srgbClr val="0070C0"/>
                </a:solidFill>
                <a:cs typeface="Arial" charset="0"/>
              </a:rPr>
              <a:t>of an AC Wave</a:t>
            </a:r>
          </a:p>
        </p:txBody>
      </p:sp>
    </p:spTree>
    <p:extLst>
      <p:ext uri="{BB962C8B-B14F-4D97-AF65-F5344CB8AC3E}">
        <p14:creationId xmlns:p14="http://schemas.microsoft.com/office/powerpoint/2010/main" val="17072398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Title 1"/>
          <p:cNvSpPr>
            <a:spLocks noGrp="1"/>
          </p:cNvSpPr>
          <p:nvPr>
            <p:ph type="title"/>
          </p:nvPr>
        </p:nvSpPr>
        <p:spPr/>
        <p:txBody>
          <a:bodyPr/>
          <a:lstStyle/>
          <a:p>
            <a:r>
              <a:rPr lang="en-US" altLang="en-US"/>
              <a:t>T5A07</a:t>
            </a:r>
          </a:p>
        </p:txBody>
      </p:sp>
      <p:sp>
        <p:nvSpPr>
          <p:cNvPr id="3" name="Content Placeholder 2"/>
          <p:cNvSpPr>
            <a:spLocks noGrp="1"/>
          </p:cNvSpPr>
          <p:nvPr>
            <p:ph idx="1"/>
          </p:nvPr>
        </p:nvSpPr>
        <p:spPr/>
        <p:txBody>
          <a:bodyPr/>
          <a:lstStyle/>
          <a:p>
            <a:pPr>
              <a:buFontTx/>
              <a:buNone/>
            </a:pPr>
            <a:r>
              <a:rPr lang="en-US" altLang="en-US" dirty="0"/>
              <a:t>Why are metals generally good conductors of electricity?</a:t>
            </a:r>
          </a:p>
          <a:p>
            <a:pPr>
              <a:buFontTx/>
              <a:buNone/>
            </a:pPr>
            <a:r>
              <a:rPr lang="en-US" altLang="en-US" dirty="0"/>
              <a:t>A. They have relatively high density</a:t>
            </a:r>
          </a:p>
          <a:p>
            <a:pPr>
              <a:buFontTx/>
              <a:buNone/>
            </a:pPr>
            <a:r>
              <a:rPr lang="en-US" altLang="en-US" dirty="0"/>
              <a:t>B. They have many free electrons</a:t>
            </a:r>
          </a:p>
          <a:p>
            <a:pPr>
              <a:buFontTx/>
              <a:buNone/>
            </a:pPr>
            <a:r>
              <a:rPr lang="en-US" altLang="en-US" dirty="0"/>
              <a:t>C. They have many free protons</a:t>
            </a:r>
          </a:p>
          <a:p>
            <a:pPr>
              <a:buFontTx/>
              <a:buNone/>
            </a:pPr>
            <a:r>
              <a:rPr lang="en-US" altLang="en-US" dirty="0"/>
              <a:t>D. All these choices are correct</a:t>
            </a:r>
          </a:p>
        </p:txBody>
      </p:sp>
    </p:spTree>
    <p:extLst>
      <p:ext uri="{BB962C8B-B14F-4D97-AF65-F5344CB8AC3E}">
        <p14:creationId xmlns:p14="http://schemas.microsoft.com/office/powerpoint/2010/main" val="24735546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Title 1"/>
          <p:cNvSpPr>
            <a:spLocks noGrp="1"/>
          </p:cNvSpPr>
          <p:nvPr>
            <p:ph type="title"/>
          </p:nvPr>
        </p:nvSpPr>
        <p:spPr/>
        <p:txBody>
          <a:bodyPr/>
          <a:lstStyle/>
          <a:p>
            <a:r>
              <a:rPr lang="en-US" altLang="en-US"/>
              <a:t>T5A07</a:t>
            </a:r>
          </a:p>
        </p:txBody>
      </p:sp>
      <p:sp>
        <p:nvSpPr>
          <p:cNvPr id="3" name="Content Placeholder 2"/>
          <p:cNvSpPr>
            <a:spLocks noGrp="1"/>
          </p:cNvSpPr>
          <p:nvPr>
            <p:ph idx="1"/>
          </p:nvPr>
        </p:nvSpPr>
        <p:spPr>
          <a:xfrm>
            <a:off x="457200" y="1600200"/>
            <a:ext cx="8229600" cy="5077856"/>
          </a:xfrm>
        </p:spPr>
        <p:txBody>
          <a:bodyPr/>
          <a:lstStyle/>
          <a:p>
            <a:pPr>
              <a:buFontTx/>
              <a:buNone/>
            </a:pPr>
            <a:r>
              <a:rPr lang="en-US" altLang="en-US" dirty="0"/>
              <a:t>Why are metals generally good conductors of electricity?</a:t>
            </a:r>
          </a:p>
          <a:p>
            <a:pPr>
              <a:buFontTx/>
              <a:buNone/>
            </a:pPr>
            <a:r>
              <a:rPr lang="en-US" altLang="en-US" dirty="0">
                <a:solidFill>
                  <a:schemeClr val="bg1">
                    <a:lumMod val="75000"/>
                  </a:schemeClr>
                </a:solidFill>
              </a:rPr>
              <a:t>A. They have relatively high density</a:t>
            </a:r>
          </a:p>
          <a:p>
            <a:pPr>
              <a:buFontTx/>
              <a:buNone/>
            </a:pPr>
            <a:r>
              <a:rPr lang="en-US" altLang="en-US" dirty="0"/>
              <a:t>B. They have many free electrons</a:t>
            </a:r>
          </a:p>
          <a:p>
            <a:pPr>
              <a:buFontTx/>
              <a:buNone/>
            </a:pPr>
            <a:r>
              <a:rPr lang="en-US" altLang="en-US" dirty="0">
                <a:solidFill>
                  <a:schemeClr val="bg1">
                    <a:lumMod val="75000"/>
                  </a:schemeClr>
                </a:solidFill>
              </a:rPr>
              <a:t>C. They have many free protons</a:t>
            </a:r>
          </a:p>
          <a:p>
            <a:pPr>
              <a:buFontTx/>
              <a:buNone/>
            </a:pPr>
            <a:r>
              <a:rPr lang="en-US" altLang="en-US" dirty="0">
                <a:solidFill>
                  <a:schemeClr val="bg1">
                    <a:lumMod val="75000"/>
                  </a:schemeClr>
                </a:solidFill>
              </a:rPr>
              <a:t>D. All these choices are correct</a:t>
            </a:r>
          </a:p>
        </p:txBody>
      </p:sp>
      <p:sp>
        <p:nvSpPr>
          <p:cNvPr id="4" name="TextBox 3">
            <a:extLst>
              <a:ext uri="{FF2B5EF4-FFF2-40B4-BE49-F238E27FC236}">
                <a16:creationId xmlns:a16="http://schemas.microsoft.com/office/drawing/2014/main" id="{310474AE-8211-C740-F3F6-B408865B5F63}"/>
              </a:ext>
            </a:extLst>
          </p:cNvPr>
          <p:cNvSpPr txBox="1">
            <a:spLocks noChangeArrowheads="1"/>
          </p:cNvSpPr>
          <p:nvPr/>
        </p:nvSpPr>
        <p:spPr bwMode="auto">
          <a:xfrm>
            <a:off x="457200" y="5013702"/>
            <a:ext cx="84582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dirty="0">
                <a:solidFill>
                  <a:srgbClr val="0070C0"/>
                </a:solidFill>
              </a:rPr>
              <a:t>Conductors have many free electrons and flow electricity with minimum opposition.</a:t>
            </a:r>
          </a:p>
          <a:p>
            <a:pPr eaLnBrk="1" fontAlgn="base" hangingPunct="1">
              <a:spcBef>
                <a:spcPct val="0"/>
              </a:spcBef>
              <a:spcAft>
                <a:spcPct val="0"/>
              </a:spcAft>
              <a:buFontTx/>
              <a:buNone/>
            </a:pPr>
            <a:r>
              <a:rPr lang="en-US" altLang="en-US" dirty="0">
                <a:solidFill>
                  <a:srgbClr val="0070C0"/>
                </a:solidFill>
                <a:cs typeface="Arial" charset="0"/>
              </a:rPr>
              <a:t>Silver, Copper and Gold are good Conductors </a:t>
            </a:r>
          </a:p>
        </p:txBody>
      </p:sp>
    </p:spTree>
    <p:extLst>
      <p:ext uri="{BB962C8B-B14F-4D97-AF65-F5344CB8AC3E}">
        <p14:creationId xmlns:p14="http://schemas.microsoft.com/office/powerpoint/2010/main" val="28994923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Title 1"/>
          <p:cNvSpPr>
            <a:spLocks noGrp="1"/>
          </p:cNvSpPr>
          <p:nvPr>
            <p:ph type="title"/>
          </p:nvPr>
        </p:nvSpPr>
        <p:spPr/>
        <p:txBody>
          <a:bodyPr/>
          <a:lstStyle/>
          <a:p>
            <a:r>
              <a:rPr lang="en-US" altLang="en-US"/>
              <a:t>T5A08</a:t>
            </a:r>
          </a:p>
        </p:txBody>
      </p:sp>
      <p:sp>
        <p:nvSpPr>
          <p:cNvPr id="3" name="Content Placeholder 2"/>
          <p:cNvSpPr>
            <a:spLocks noGrp="1"/>
          </p:cNvSpPr>
          <p:nvPr>
            <p:ph idx="1"/>
          </p:nvPr>
        </p:nvSpPr>
        <p:spPr/>
        <p:txBody>
          <a:bodyPr/>
          <a:lstStyle/>
          <a:p>
            <a:pPr>
              <a:buFontTx/>
              <a:buNone/>
            </a:pPr>
            <a:r>
              <a:rPr lang="en-US" altLang="en-US" dirty="0"/>
              <a:t>Which of the following is a good electrical insulator?</a:t>
            </a:r>
          </a:p>
          <a:p>
            <a:pPr>
              <a:buFontTx/>
              <a:buNone/>
            </a:pPr>
            <a:r>
              <a:rPr lang="en-US" altLang="en-US" dirty="0"/>
              <a:t>A. Copper</a:t>
            </a:r>
          </a:p>
          <a:p>
            <a:pPr>
              <a:buFontTx/>
              <a:buNone/>
            </a:pPr>
            <a:r>
              <a:rPr lang="en-US" altLang="en-US" dirty="0"/>
              <a:t>B. Glass</a:t>
            </a:r>
          </a:p>
          <a:p>
            <a:pPr>
              <a:buFontTx/>
              <a:buNone/>
            </a:pPr>
            <a:r>
              <a:rPr lang="en-US" altLang="en-US" dirty="0"/>
              <a:t>C. Aluminum</a:t>
            </a:r>
          </a:p>
          <a:p>
            <a:pPr>
              <a:buFontTx/>
              <a:buNone/>
            </a:pPr>
            <a:r>
              <a:rPr lang="en-US" altLang="en-US" dirty="0"/>
              <a:t>D. Mercury</a:t>
            </a:r>
          </a:p>
        </p:txBody>
      </p:sp>
    </p:spTree>
    <p:extLst>
      <p:ext uri="{BB962C8B-B14F-4D97-AF65-F5344CB8AC3E}">
        <p14:creationId xmlns:p14="http://schemas.microsoft.com/office/powerpoint/2010/main" val="31574767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Title 1"/>
          <p:cNvSpPr>
            <a:spLocks noGrp="1"/>
          </p:cNvSpPr>
          <p:nvPr>
            <p:ph type="title"/>
          </p:nvPr>
        </p:nvSpPr>
        <p:spPr/>
        <p:txBody>
          <a:bodyPr/>
          <a:lstStyle/>
          <a:p>
            <a:r>
              <a:rPr lang="en-US" altLang="en-US"/>
              <a:t>T5A08</a:t>
            </a:r>
          </a:p>
        </p:txBody>
      </p:sp>
      <p:sp>
        <p:nvSpPr>
          <p:cNvPr id="3" name="Content Placeholder 2"/>
          <p:cNvSpPr>
            <a:spLocks noGrp="1"/>
          </p:cNvSpPr>
          <p:nvPr>
            <p:ph idx="1"/>
          </p:nvPr>
        </p:nvSpPr>
        <p:spPr/>
        <p:txBody>
          <a:bodyPr/>
          <a:lstStyle/>
          <a:p>
            <a:pPr>
              <a:buFontTx/>
              <a:buNone/>
            </a:pPr>
            <a:r>
              <a:rPr lang="en-US" altLang="en-US" dirty="0"/>
              <a:t>Which of the following is a good electrical insulator?</a:t>
            </a:r>
          </a:p>
          <a:p>
            <a:pPr>
              <a:buFontTx/>
              <a:buNone/>
            </a:pPr>
            <a:r>
              <a:rPr lang="en-US" altLang="en-US" dirty="0">
                <a:solidFill>
                  <a:schemeClr val="bg1">
                    <a:lumMod val="75000"/>
                  </a:schemeClr>
                </a:solidFill>
              </a:rPr>
              <a:t>A. Copper</a:t>
            </a:r>
          </a:p>
          <a:p>
            <a:pPr>
              <a:buFontTx/>
              <a:buNone/>
            </a:pPr>
            <a:r>
              <a:rPr lang="en-US" altLang="en-US" dirty="0"/>
              <a:t>B. Glass</a:t>
            </a:r>
          </a:p>
          <a:p>
            <a:pPr>
              <a:buFontTx/>
              <a:buNone/>
            </a:pPr>
            <a:r>
              <a:rPr lang="en-US" altLang="en-US" dirty="0">
                <a:solidFill>
                  <a:schemeClr val="bg1">
                    <a:lumMod val="75000"/>
                  </a:schemeClr>
                </a:solidFill>
              </a:rPr>
              <a:t>C. Aluminum</a:t>
            </a:r>
          </a:p>
          <a:p>
            <a:pPr>
              <a:buFontTx/>
              <a:buNone/>
            </a:pPr>
            <a:r>
              <a:rPr lang="en-US" altLang="en-US" dirty="0">
                <a:solidFill>
                  <a:schemeClr val="bg1">
                    <a:lumMod val="75000"/>
                  </a:schemeClr>
                </a:solidFill>
              </a:rPr>
              <a:t>D. Mercury</a:t>
            </a:r>
          </a:p>
        </p:txBody>
      </p:sp>
      <p:sp>
        <p:nvSpPr>
          <p:cNvPr id="4" name="TextBox 3">
            <a:extLst>
              <a:ext uri="{FF2B5EF4-FFF2-40B4-BE49-F238E27FC236}">
                <a16:creationId xmlns:a16="http://schemas.microsoft.com/office/drawing/2014/main" id="{0ED5CDE4-DCE5-42B4-0E2A-26648625390C}"/>
              </a:ext>
            </a:extLst>
          </p:cNvPr>
          <p:cNvSpPr txBox="1">
            <a:spLocks noChangeArrowheads="1"/>
          </p:cNvSpPr>
          <p:nvPr/>
        </p:nvSpPr>
        <p:spPr bwMode="auto">
          <a:xfrm>
            <a:off x="304800" y="5013702"/>
            <a:ext cx="86106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dirty="0">
                <a:solidFill>
                  <a:srgbClr val="0070C0"/>
                </a:solidFill>
              </a:rPr>
              <a:t>Insulators have no free electrons and oppose the flow of electricity.</a:t>
            </a:r>
          </a:p>
          <a:p>
            <a:pPr eaLnBrk="1" fontAlgn="base" hangingPunct="1">
              <a:spcBef>
                <a:spcPct val="0"/>
              </a:spcBef>
              <a:spcAft>
                <a:spcPct val="0"/>
              </a:spcAft>
              <a:buFontTx/>
              <a:buNone/>
            </a:pPr>
            <a:r>
              <a:rPr lang="en-US" altLang="en-US" dirty="0">
                <a:solidFill>
                  <a:srgbClr val="0070C0"/>
                </a:solidFill>
                <a:cs typeface="Arial" charset="0"/>
              </a:rPr>
              <a:t>Rubber, Plastic and Glass are good </a:t>
            </a:r>
            <a:r>
              <a:rPr lang="en-US" altLang="en-US" dirty="0">
                <a:solidFill>
                  <a:srgbClr val="0070C0"/>
                </a:solidFill>
              </a:rPr>
              <a:t>Insulators. </a:t>
            </a:r>
            <a:endParaRPr lang="en-US" altLang="en-US" dirty="0">
              <a:solidFill>
                <a:srgbClr val="0070C0"/>
              </a:solidFill>
              <a:cs typeface="Arial" charset="0"/>
            </a:endParaRPr>
          </a:p>
        </p:txBody>
      </p:sp>
    </p:spTree>
    <p:extLst>
      <p:ext uri="{BB962C8B-B14F-4D97-AF65-F5344CB8AC3E}">
        <p14:creationId xmlns:p14="http://schemas.microsoft.com/office/powerpoint/2010/main" val="22910707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Title 1"/>
          <p:cNvSpPr>
            <a:spLocks noGrp="1"/>
          </p:cNvSpPr>
          <p:nvPr>
            <p:ph type="title"/>
          </p:nvPr>
        </p:nvSpPr>
        <p:spPr/>
        <p:txBody>
          <a:bodyPr/>
          <a:lstStyle/>
          <a:p>
            <a:r>
              <a:rPr lang="en-US" altLang="en-US"/>
              <a:t>T5A09</a:t>
            </a:r>
          </a:p>
        </p:txBody>
      </p:sp>
      <p:sp>
        <p:nvSpPr>
          <p:cNvPr id="3" name="Content Placeholder 2"/>
          <p:cNvSpPr>
            <a:spLocks noGrp="1"/>
          </p:cNvSpPr>
          <p:nvPr>
            <p:ph idx="1"/>
          </p:nvPr>
        </p:nvSpPr>
        <p:spPr>
          <a:xfrm>
            <a:off x="457200" y="1066800"/>
            <a:ext cx="8229600" cy="4692485"/>
          </a:xfrm>
        </p:spPr>
        <p:txBody>
          <a:bodyPr/>
          <a:lstStyle/>
          <a:p>
            <a:pPr>
              <a:buFontTx/>
              <a:buNone/>
            </a:pPr>
            <a:r>
              <a:rPr lang="en-US" altLang="en-US" sz="2800" dirty="0"/>
              <a:t>Which of the following describes alternating current?</a:t>
            </a:r>
          </a:p>
          <a:p>
            <a:pPr>
              <a:buFontTx/>
              <a:buNone/>
            </a:pPr>
            <a:r>
              <a:rPr lang="en-US" altLang="en-US" sz="2800" dirty="0"/>
              <a:t>A. Current that alternates between a positive direction and zero</a:t>
            </a:r>
          </a:p>
          <a:p>
            <a:pPr>
              <a:buFontTx/>
              <a:buNone/>
            </a:pPr>
            <a:r>
              <a:rPr lang="en-US" altLang="en-US" sz="2800" dirty="0"/>
              <a:t>B. Current that alternates between a negative direction and zero</a:t>
            </a:r>
          </a:p>
          <a:p>
            <a:pPr>
              <a:buFontTx/>
              <a:buNone/>
            </a:pPr>
            <a:r>
              <a:rPr lang="en-US" altLang="en-US" sz="2800" dirty="0"/>
              <a:t>C. Current that alternates between positive and negative directions</a:t>
            </a:r>
          </a:p>
          <a:p>
            <a:pPr>
              <a:buFontTx/>
              <a:buNone/>
            </a:pPr>
            <a:r>
              <a:rPr lang="en-US" altLang="en-US" sz="2800" dirty="0"/>
              <a:t>D. All these answers are correct</a:t>
            </a:r>
          </a:p>
        </p:txBody>
      </p:sp>
    </p:spTree>
    <p:extLst>
      <p:ext uri="{BB962C8B-B14F-4D97-AF65-F5344CB8AC3E}">
        <p14:creationId xmlns:p14="http://schemas.microsoft.com/office/powerpoint/2010/main" val="39572347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B279E4D-65F4-6843-064A-FD89FB3CA1F9}"/>
              </a:ext>
            </a:extLst>
          </p:cNvPr>
          <p:cNvPicPr>
            <a:picLocks noChangeAspect="1"/>
          </p:cNvPicPr>
          <p:nvPr/>
        </p:nvPicPr>
        <p:blipFill>
          <a:blip r:embed="rId2"/>
          <a:stretch>
            <a:fillRect/>
          </a:stretch>
        </p:blipFill>
        <p:spPr>
          <a:xfrm>
            <a:off x="4243715" y="3870324"/>
            <a:ext cx="4929188" cy="3429000"/>
          </a:xfrm>
          <a:prstGeom prst="rect">
            <a:avLst/>
          </a:prstGeom>
        </p:spPr>
      </p:pic>
      <p:sp>
        <p:nvSpPr>
          <p:cNvPr id="229378" name="Title 1"/>
          <p:cNvSpPr>
            <a:spLocks noGrp="1"/>
          </p:cNvSpPr>
          <p:nvPr>
            <p:ph type="title"/>
          </p:nvPr>
        </p:nvSpPr>
        <p:spPr/>
        <p:txBody>
          <a:bodyPr/>
          <a:lstStyle/>
          <a:p>
            <a:r>
              <a:rPr lang="en-US" altLang="en-US"/>
              <a:t>T5A09</a:t>
            </a:r>
          </a:p>
        </p:txBody>
      </p:sp>
      <p:sp>
        <p:nvSpPr>
          <p:cNvPr id="3" name="Content Placeholder 2"/>
          <p:cNvSpPr>
            <a:spLocks noGrp="1"/>
          </p:cNvSpPr>
          <p:nvPr>
            <p:ph idx="1"/>
          </p:nvPr>
        </p:nvSpPr>
        <p:spPr>
          <a:xfrm>
            <a:off x="457200" y="990600"/>
            <a:ext cx="8229600" cy="5592762"/>
          </a:xfrm>
        </p:spPr>
        <p:txBody>
          <a:bodyPr/>
          <a:lstStyle/>
          <a:p>
            <a:pPr>
              <a:buFontTx/>
              <a:buNone/>
            </a:pPr>
            <a:r>
              <a:rPr lang="en-US" altLang="en-US" dirty="0"/>
              <a:t>Which of the following describes alternating current?</a:t>
            </a:r>
          </a:p>
          <a:p>
            <a:pPr>
              <a:buFontTx/>
              <a:buNone/>
            </a:pPr>
            <a:r>
              <a:rPr lang="en-US" altLang="en-US" sz="2800" dirty="0">
                <a:solidFill>
                  <a:schemeClr val="bg1">
                    <a:lumMod val="75000"/>
                  </a:schemeClr>
                </a:solidFill>
              </a:rPr>
              <a:t>A. Current that alternates between a positive direction and zero</a:t>
            </a:r>
          </a:p>
          <a:p>
            <a:pPr>
              <a:buFontTx/>
              <a:buNone/>
            </a:pPr>
            <a:r>
              <a:rPr lang="en-US" altLang="en-US" sz="2800" dirty="0">
                <a:solidFill>
                  <a:schemeClr val="bg1">
                    <a:lumMod val="75000"/>
                  </a:schemeClr>
                </a:solidFill>
              </a:rPr>
              <a:t>B. Current that alternates between a negative direction and zero</a:t>
            </a:r>
          </a:p>
          <a:p>
            <a:pPr>
              <a:buFontTx/>
              <a:buNone/>
            </a:pPr>
            <a:r>
              <a:rPr lang="en-US" altLang="en-US" sz="2800" dirty="0"/>
              <a:t>C. Current that alternates between positive and negative directions</a:t>
            </a:r>
          </a:p>
          <a:p>
            <a:pPr>
              <a:buFontTx/>
              <a:buNone/>
            </a:pPr>
            <a:r>
              <a:rPr lang="en-US" altLang="en-US" sz="2800" dirty="0">
                <a:solidFill>
                  <a:schemeClr val="bg1">
                    <a:lumMod val="75000"/>
                  </a:schemeClr>
                </a:solidFill>
              </a:rPr>
              <a:t>D. All these answers are correct</a:t>
            </a:r>
          </a:p>
        </p:txBody>
      </p:sp>
    </p:spTree>
    <p:extLst>
      <p:ext uri="{BB962C8B-B14F-4D97-AF65-F5344CB8AC3E}">
        <p14:creationId xmlns:p14="http://schemas.microsoft.com/office/powerpoint/2010/main" val="213162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a:solidFill>
                  <a:srgbClr val="0070C0"/>
                </a:solidFill>
              </a:rPr>
              <a:t>Study Hints</a:t>
            </a:r>
          </a:p>
        </p:txBody>
      </p:sp>
      <p:sp>
        <p:nvSpPr>
          <p:cNvPr id="4099" name="Content Placeholder 2"/>
          <p:cNvSpPr>
            <a:spLocks noGrp="1"/>
          </p:cNvSpPr>
          <p:nvPr>
            <p:ph idx="1"/>
          </p:nvPr>
        </p:nvSpPr>
        <p:spPr>
          <a:xfrm>
            <a:off x="457200" y="1219200"/>
            <a:ext cx="8229600" cy="5257800"/>
          </a:xfrm>
        </p:spPr>
        <p:txBody>
          <a:bodyPr/>
          <a:lstStyle/>
          <a:p>
            <a:pPr eaLnBrk="1" hangingPunct="1"/>
            <a:r>
              <a:rPr lang="en-US" altLang="en-US" sz="2800">
                <a:solidFill>
                  <a:srgbClr val="0070C0"/>
                </a:solidFill>
              </a:rPr>
              <a:t>I suggest you read each question and only the correct answer. Read through the complete question pool at least three times before you attempt taking a practice exams. For higher impact and better results read the correct answer first then the question and again the correct answer.</a:t>
            </a:r>
          </a:p>
          <a:p>
            <a:pPr eaLnBrk="1" hangingPunct="1"/>
            <a:r>
              <a:rPr lang="en-US" altLang="en-US" sz="2800">
                <a:solidFill>
                  <a:srgbClr val="0070C0"/>
                </a:solidFill>
              </a:rPr>
              <a:t>The key to passing the exam is to get the most questions correct using the above method the correct response will often jump out at you on test day even if you don’t remember the question. </a:t>
            </a:r>
          </a:p>
        </p:txBody>
      </p:sp>
    </p:spTree>
    <p:extLst>
      <p:ext uri="{BB962C8B-B14F-4D97-AF65-F5344CB8AC3E}">
        <p14:creationId xmlns:p14="http://schemas.microsoft.com/office/powerpoint/2010/main" val="26274734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T5A10</a:t>
            </a:r>
            <a:endParaRPr lang="en-US" dirty="0"/>
          </a:p>
        </p:txBody>
      </p:sp>
      <p:sp>
        <p:nvSpPr>
          <p:cNvPr id="3" name="Content Placeholder 2"/>
          <p:cNvSpPr>
            <a:spLocks noGrp="1"/>
          </p:cNvSpPr>
          <p:nvPr>
            <p:ph idx="1"/>
          </p:nvPr>
        </p:nvSpPr>
        <p:spPr/>
        <p:txBody>
          <a:bodyPr/>
          <a:lstStyle/>
          <a:p>
            <a:pPr>
              <a:buFontTx/>
              <a:buNone/>
            </a:pPr>
            <a:r>
              <a:rPr lang="en-US" altLang="en-US" dirty="0"/>
              <a:t>Which term describes the rate at which electrical energy is used?</a:t>
            </a:r>
          </a:p>
          <a:p>
            <a:pPr>
              <a:buFontTx/>
              <a:buNone/>
            </a:pPr>
            <a:r>
              <a:rPr lang="en-US" altLang="en-US" dirty="0"/>
              <a:t>A. Resistance</a:t>
            </a:r>
          </a:p>
          <a:p>
            <a:pPr>
              <a:buFontTx/>
              <a:buNone/>
            </a:pPr>
            <a:r>
              <a:rPr lang="en-US" altLang="en-US" dirty="0"/>
              <a:t>B. Current</a:t>
            </a:r>
          </a:p>
          <a:p>
            <a:pPr>
              <a:buFontTx/>
              <a:buNone/>
            </a:pPr>
            <a:r>
              <a:rPr lang="en-US" altLang="en-US" dirty="0"/>
              <a:t>C. Power</a:t>
            </a:r>
          </a:p>
          <a:p>
            <a:pPr>
              <a:buFontTx/>
              <a:buNone/>
            </a:pPr>
            <a:r>
              <a:rPr lang="en-US" altLang="en-US" dirty="0"/>
              <a:t>D. Voltage</a:t>
            </a:r>
          </a:p>
        </p:txBody>
      </p:sp>
    </p:spTree>
    <p:extLst>
      <p:ext uri="{BB962C8B-B14F-4D97-AF65-F5344CB8AC3E}">
        <p14:creationId xmlns:p14="http://schemas.microsoft.com/office/powerpoint/2010/main" val="17029466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T5A10</a:t>
            </a:r>
            <a:endParaRPr lang="en-US" dirty="0"/>
          </a:p>
        </p:txBody>
      </p:sp>
      <p:sp>
        <p:nvSpPr>
          <p:cNvPr id="3" name="Content Placeholder 2"/>
          <p:cNvSpPr>
            <a:spLocks noGrp="1"/>
          </p:cNvSpPr>
          <p:nvPr>
            <p:ph idx="1"/>
          </p:nvPr>
        </p:nvSpPr>
        <p:spPr/>
        <p:txBody>
          <a:bodyPr/>
          <a:lstStyle/>
          <a:p>
            <a:pPr>
              <a:buFontTx/>
              <a:buNone/>
            </a:pPr>
            <a:r>
              <a:rPr lang="en-US" altLang="en-US" dirty="0"/>
              <a:t>Which term describes the rate at which electrical energy is used?</a:t>
            </a:r>
          </a:p>
          <a:p>
            <a:pPr>
              <a:buFontTx/>
              <a:buNone/>
            </a:pPr>
            <a:r>
              <a:rPr lang="en-US" altLang="en-US" dirty="0">
                <a:solidFill>
                  <a:schemeClr val="bg1">
                    <a:lumMod val="75000"/>
                  </a:schemeClr>
                </a:solidFill>
              </a:rPr>
              <a:t>A. Resistance</a:t>
            </a:r>
          </a:p>
          <a:p>
            <a:pPr>
              <a:buFontTx/>
              <a:buNone/>
            </a:pPr>
            <a:r>
              <a:rPr lang="en-US" altLang="en-US" dirty="0">
                <a:solidFill>
                  <a:schemeClr val="bg1">
                    <a:lumMod val="75000"/>
                  </a:schemeClr>
                </a:solidFill>
              </a:rPr>
              <a:t>B. Current</a:t>
            </a:r>
          </a:p>
          <a:p>
            <a:pPr>
              <a:buFontTx/>
              <a:buNone/>
            </a:pPr>
            <a:r>
              <a:rPr lang="en-US" altLang="en-US" dirty="0"/>
              <a:t>C. Power</a:t>
            </a:r>
          </a:p>
          <a:p>
            <a:pPr>
              <a:buFontTx/>
              <a:buNone/>
            </a:pPr>
            <a:r>
              <a:rPr lang="en-US" altLang="en-US" dirty="0">
                <a:solidFill>
                  <a:schemeClr val="bg1">
                    <a:lumMod val="75000"/>
                  </a:schemeClr>
                </a:solidFill>
              </a:rPr>
              <a:t>D. Voltage</a:t>
            </a:r>
          </a:p>
        </p:txBody>
      </p:sp>
      <p:sp>
        <p:nvSpPr>
          <p:cNvPr id="4" name="TextBox 3"/>
          <p:cNvSpPr txBox="1">
            <a:spLocks noChangeArrowheads="1"/>
          </p:cNvSpPr>
          <p:nvPr/>
        </p:nvSpPr>
        <p:spPr bwMode="auto">
          <a:xfrm>
            <a:off x="3505200" y="3886200"/>
            <a:ext cx="5105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a:solidFill>
                  <a:srgbClr val="0070C0"/>
                </a:solidFill>
                <a:cs typeface="Arial" charset="0"/>
              </a:rPr>
              <a:t>Power = Watts </a:t>
            </a:r>
          </a:p>
          <a:p>
            <a:pPr eaLnBrk="1" fontAlgn="base" hangingPunct="1">
              <a:spcBef>
                <a:spcPct val="0"/>
              </a:spcBef>
              <a:spcAft>
                <a:spcPct val="0"/>
              </a:spcAft>
              <a:buFontTx/>
              <a:buNone/>
            </a:pPr>
            <a:r>
              <a:rPr lang="en-US" altLang="en-US" sz="2400">
                <a:solidFill>
                  <a:srgbClr val="0070C0"/>
                </a:solidFill>
                <a:cs typeface="Arial" charset="0"/>
              </a:rPr>
              <a:t>A unit of total work or use of energy</a:t>
            </a:r>
          </a:p>
        </p:txBody>
      </p:sp>
    </p:spTree>
    <p:extLst>
      <p:ext uri="{BB962C8B-B14F-4D97-AF65-F5344CB8AC3E}">
        <p14:creationId xmlns:p14="http://schemas.microsoft.com/office/powerpoint/2010/main" val="13890929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T5A11</a:t>
            </a:r>
            <a:endParaRPr lang="en-US" dirty="0"/>
          </a:p>
        </p:txBody>
      </p:sp>
      <p:sp>
        <p:nvSpPr>
          <p:cNvPr id="3" name="Content Placeholder 2"/>
          <p:cNvSpPr>
            <a:spLocks noGrp="1"/>
          </p:cNvSpPr>
          <p:nvPr>
            <p:ph idx="1"/>
          </p:nvPr>
        </p:nvSpPr>
        <p:spPr/>
        <p:txBody>
          <a:bodyPr/>
          <a:lstStyle/>
          <a:p>
            <a:pPr>
              <a:buFontTx/>
              <a:buNone/>
            </a:pPr>
            <a:r>
              <a:rPr lang="en-US" altLang="en-US" dirty="0"/>
              <a:t>What type of current flow is opposed by resistance?</a:t>
            </a:r>
          </a:p>
          <a:p>
            <a:pPr>
              <a:buFontTx/>
              <a:buNone/>
            </a:pPr>
            <a:r>
              <a:rPr lang="en-US" altLang="en-US" dirty="0"/>
              <a:t>A. Direct current</a:t>
            </a:r>
          </a:p>
          <a:p>
            <a:pPr>
              <a:buFontTx/>
              <a:buNone/>
            </a:pPr>
            <a:r>
              <a:rPr lang="en-US" altLang="en-US" dirty="0"/>
              <a:t>B. Alternating current</a:t>
            </a:r>
          </a:p>
          <a:p>
            <a:pPr>
              <a:buFontTx/>
              <a:buNone/>
            </a:pPr>
            <a:r>
              <a:rPr lang="en-US" altLang="en-US" dirty="0"/>
              <a:t>C. RF current</a:t>
            </a:r>
          </a:p>
          <a:p>
            <a:pPr>
              <a:buFontTx/>
              <a:buNone/>
            </a:pPr>
            <a:r>
              <a:rPr lang="en-US" altLang="en-US" dirty="0"/>
              <a:t>D. All these choices are correct</a:t>
            </a:r>
          </a:p>
        </p:txBody>
      </p:sp>
    </p:spTree>
    <p:extLst>
      <p:ext uri="{BB962C8B-B14F-4D97-AF65-F5344CB8AC3E}">
        <p14:creationId xmlns:p14="http://schemas.microsoft.com/office/powerpoint/2010/main" val="24535367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T5A11</a:t>
            </a:r>
            <a:endParaRPr lang="en-US" dirty="0"/>
          </a:p>
        </p:txBody>
      </p:sp>
      <p:sp>
        <p:nvSpPr>
          <p:cNvPr id="3" name="Content Placeholder 2"/>
          <p:cNvSpPr>
            <a:spLocks noGrp="1"/>
          </p:cNvSpPr>
          <p:nvPr>
            <p:ph idx="1"/>
          </p:nvPr>
        </p:nvSpPr>
        <p:spPr/>
        <p:txBody>
          <a:bodyPr/>
          <a:lstStyle/>
          <a:p>
            <a:pPr>
              <a:buFontTx/>
              <a:buNone/>
            </a:pPr>
            <a:r>
              <a:rPr lang="en-US" altLang="en-US" dirty="0"/>
              <a:t>What type of current flow is opposed by resistance?</a:t>
            </a:r>
          </a:p>
          <a:p>
            <a:pPr>
              <a:buFontTx/>
              <a:buNone/>
            </a:pPr>
            <a:r>
              <a:rPr lang="en-US" altLang="en-US" dirty="0">
                <a:solidFill>
                  <a:schemeClr val="bg1">
                    <a:lumMod val="75000"/>
                  </a:schemeClr>
                </a:solidFill>
              </a:rPr>
              <a:t>A. Direct current</a:t>
            </a:r>
          </a:p>
          <a:p>
            <a:pPr>
              <a:buFontTx/>
              <a:buNone/>
            </a:pPr>
            <a:r>
              <a:rPr lang="en-US" altLang="en-US" dirty="0">
                <a:solidFill>
                  <a:schemeClr val="bg1">
                    <a:lumMod val="75000"/>
                  </a:schemeClr>
                </a:solidFill>
              </a:rPr>
              <a:t>B. Alternating current</a:t>
            </a:r>
          </a:p>
          <a:p>
            <a:pPr>
              <a:buFontTx/>
              <a:buNone/>
            </a:pPr>
            <a:r>
              <a:rPr lang="en-US" altLang="en-US" dirty="0">
                <a:solidFill>
                  <a:schemeClr val="bg1">
                    <a:lumMod val="75000"/>
                  </a:schemeClr>
                </a:solidFill>
              </a:rPr>
              <a:t>C. RF current</a:t>
            </a:r>
          </a:p>
          <a:p>
            <a:pPr>
              <a:buFontTx/>
              <a:buNone/>
            </a:pPr>
            <a:r>
              <a:rPr lang="en-US" altLang="en-US" dirty="0"/>
              <a:t>D. All these choices are correct</a:t>
            </a:r>
          </a:p>
        </p:txBody>
      </p:sp>
    </p:spTree>
    <p:extLst>
      <p:ext uri="{BB962C8B-B14F-4D97-AF65-F5344CB8AC3E}">
        <p14:creationId xmlns:p14="http://schemas.microsoft.com/office/powerpoint/2010/main" val="35836779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T5A12</a:t>
            </a:r>
            <a:endParaRPr lang="en-US" dirty="0"/>
          </a:p>
        </p:txBody>
      </p:sp>
      <p:sp>
        <p:nvSpPr>
          <p:cNvPr id="3" name="Content Placeholder 2"/>
          <p:cNvSpPr>
            <a:spLocks noGrp="1"/>
          </p:cNvSpPr>
          <p:nvPr>
            <p:ph idx="1"/>
          </p:nvPr>
        </p:nvSpPr>
        <p:spPr/>
        <p:txBody>
          <a:bodyPr/>
          <a:lstStyle/>
          <a:p>
            <a:pPr>
              <a:buFontTx/>
              <a:buNone/>
            </a:pPr>
            <a:r>
              <a:rPr lang="en-US" altLang="en-US" dirty="0"/>
              <a:t>What describes the number of times per second that an alternating current makes a complete cycle?</a:t>
            </a:r>
          </a:p>
          <a:p>
            <a:pPr>
              <a:buFontTx/>
              <a:buNone/>
            </a:pPr>
            <a:r>
              <a:rPr lang="en-US" altLang="en-US" dirty="0"/>
              <a:t>A. Pulse rate</a:t>
            </a:r>
          </a:p>
          <a:p>
            <a:pPr>
              <a:buFontTx/>
              <a:buNone/>
            </a:pPr>
            <a:r>
              <a:rPr lang="en-US" altLang="en-US" dirty="0"/>
              <a:t>B. Speed</a:t>
            </a:r>
          </a:p>
          <a:p>
            <a:pPr>
              <a:buFontTx/>
              <a:buNone/>
            </a:pPr>
            <a:r>
              <a:rPr lang="en-US" altLang="en-US" dirty="0"/>
              <a:t>C. Wavelength</a:t>
            </a:r>
          </a:p>
          <a:p>
            <a:pPr>
              <a:buFontTx/>
              <a:buNone/>
            </a:pPr>
            <a:r>
              <a:rPr lang="en-US" altLang="en-US" dirty="0"/>
              <a:t>D. Frequency</a:t>
            </a:r>
          </a:p>
        </p:txBody>
      </p:sp>
    </p:spTree>
    <p:extLst>
      <p:ext uri="{BB962C8B-B14F-4D97-AF65-F5344CB8AC3E}">
        <p14:creationId xmlns:p14="http://schemas.microsoft.com/office/powerpoint/2010/main" val="7278704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chemeClr val="tx1"/>
                </a:solidFill>
                <a:latin typeface="+mn-lt"/>
                <a:ea typeface="+mn-ea"/>
                <a:cs typeface="+mn-cs"/>
              </a:rPr>
              <a:t>T5A12</a:t>
            </a:r>
            <a:endParaRPr lang="en-US" dirty="0"/>
          </a:p>
        </p:txBody>
      </p:sp>
      <p:sp>
        <p:nvSpPr>
          <p:cNvPr id="3" name="Content Placeholder 2"/>
          <p:cNvSpPr>
            <a:spLocks noGrp="1"/>
          </p:cNvSpPr>
          <p:nvPr>
            <p:ph idx="1"/>
          </p:nvPr>
        </p:nvSpPr>
        <p:spPr/>
        <p:txBody>
          <a:bodyPr/>
          <a:lstStyle/>
          <a:p>
            <a:pPr>
              <a:buFontTx/>
              <a:buNone/>
            </a:pPr>
            <a:r>
              <a:rPr lang="en-US" altLang="en-US" dirty="0"/>
              <a:t>What describes the number of times per second that an alternating current makes a complete cycle?</a:t>
            </a:r>
          </a:p>
          <a:p>
            <a:pPr>
              <a:buFontTx/>
              <a:buNone/>
            </a:pPr>
            <a:r>
              <a:rPr lang="en-US" altLang="en-US" dirty="0">
                <a:solidFill>
                  <a:schemeClr val="bg1">
                    <a:lumMod val="75000"/>
                  </a:schemeClr>
                </a:solidFill>
              </a:rPr>
              <a:t>A. Pulse rate</a:t>
            </a:r>
          </a:p>
          <a:p>
            <a:pPr>
              <a:buFontTx/>
              <a:buNone/>
            </a:pPr>
            <a:r>
              <a:rPr lang="en-US" altLang="en-US" dirty="0">
                <a:solidFill>
                  <a:schemeClr val="bg1">
                    <a:lumMod val="75000"/>
                  </a:schemeClr>
                </a:solidFill>
              </a:rPr>
              <a:t>B. Speed</a:t>
            </a:r>
          </a:p>
          <a:p>
            <a:pPr>
              <a:buFontTx/>
              <a:buNone/>
            </a:pPr>
            <a:r>
              <a:rPr lang="en-US" altLang="en-US" dirty="0">
                <a:solidFill>
                  <a:schemeClr val="bg1">
                    <a:lumMod val="75000"/>
                  </a:schemeClr>
                </a:solidFill>
              </a:rPr>
              <a:t>C. Wavelength</a:t>
            </a:r>
          </a:p>
          <a:p>
            <a:pPr>
              <a:buFontTx/>
              <a:buNone/>
            </a:pPr>
            <a:r>
              <a:rPr lang="en-US" altLang="en-US" dirty="0"/>
              <a:t>D. Frequency</a:t>
            </a:r>
          </a:p>
        </p:txBody>
      </p:sp>
      <p:sp>
        <p:nvSpPr>
          <p:cNvPr id="4" name="TextBox 3"/>
          <p:cNvSpPr txBox="1">
            <a:spLocks noChangeArrowheads="1"/>
          </p:cNvSpPr>
          <p:nvPr/>
        </p:nvSpPr>
        <p:spPr bwMode="auto">
          <a:xfrm>
            <a:off x="3234559" y="5526088"/>
            <a:ext cx="5486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Frequency is measured in Hertz = Hz, it is a measure of how many cycles occur in one second (CPS)</a:t>
            </a:r>
          </a:p>
        </p:txBody>
      </p:sp>
    </p:spTree>
    <p:extLst>
      <p:ext uri="{BB962C8B-B14F-4D97-AF65-F5344CB8AC3E}">
        <p14:creationId xmlns:p14="http://schemas.microsoft.com/office/powerpoint/2010/main" val="29727544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Content Placeholder 2"/>
          <p:cNvSpPr>
            <a:spLocks noGrp="1"/>
          </p:cNvSpPr>
          <p:nvPr>
            <p:ph idx="1"/>
          </p:nvPr>
        </p:nvSpPr>
        <p:spPr/>
        <p:txBody>
          <a:bodyPr/>
          <a:lstStyle/>
          <a:p>
            <a:r>
              <a:rPr lang="en-US" altLang="en-US" b="1" dirty="0"/>
              <a:t>T5B - Math for electronics: conversion of electrical units, decibels</a:t>
            </a:r>
          </a:p>
          <a:p>
            <a:endParaRPr lang="en-US" altLang="en-US" b="1" dirty="0"/>
          </a:p>
          <a:p>
            <a:r>
              <a:rPr lang="en-US" altLang="en-US" b="1" dirty="0"/>
              <a:t>#16 of 35</a:t>
            </a:r>
            <a:endParaRPr lang="en-US" altLang="en-US" dirty="0"/>
          </a:p>
        </p:txBody>
      </p:sp>
    </p:spTree>
    <p:extLst>
      <p:ext uri="{BB962C8B-B14F-4D97-AF65-F5344CB8AC3E}">
        <p14:creationId xmlns:p14="http://schemas.microsoft.com/office/powerpoint/2010/main" val="34936693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a:off x="457200" y="0"/>
            <a:ext cx="8229600" cy="1050925"/>
          </a:xfrm>
        </p:spPr>
        <p:txBody>
          <a:bodyPr/>
          <a:lstStyle/>
          <a:p>
            <a:pPr eaLnBrk="1" hangingPunct="1"/>
            <a:r>
              <a:rPr lang="en-US" altLang="en-US">
                <a:solidFill>
                  <a:srgbClr val="0070C0"/>
                </a:solidFill>
              </a:rPr>
              <a:t>METRIC PREFIX</a:t>
            </a:r>
          </a:p>
        </p:txBody>
      </p:sp>
      <p:sp>
        <p:nvSpPr>
          <p:cNvPr id="234499" name="Rectangle 3"/>
          <p:cNvSpPr>
            <a:spLocks noGrp="1" noChangeArrowheads="1"/>
          </p:cNvSpPr>
          <p:nvPr>
            <p:ph type="body" idx="1"/>
          </p:nvPr>
        </p:nvSpPr>
        <p:spPr>
          <a:xfrm>
            <a:off x="457200" y="1143000"/>
            <a:ext cx="8229600" cy="5394325"/>
          </a:xfrm>
        </p:spPr>
        <p:txBody>
          <a:bodyPr/>
          <a:lstStyle/>
          <a:p>
            <a:pPr eaLnBrk="1" hangingPunct="1">
              <a:lnSpc>
                <a:spcPct val="90000"/>
              </a:lnSpc>
            </a:pPr>
            <a:r>
              <a:rPr lang="en-US" altLang="en-US" sz="2800">
                <a:solidFill>
                  <a:srgbClr val="0070C0"/>
                </a:solidFill>
              </a:rPr>
              <a:t>Metric prefixes are used to shorten a number to allow easer handling and communications of the value.</a:t>
            </a:r>
          </a:p>
          <a:p>
            <a:pPr eaLnBrk="1" hangingPunct="1">
              <a:lnSpc>
                <a:spcPct val="90000"/>
              </a:lnSpc>
            </a:pPr>
            <a:r>
              <a:rPr lang="en-US" altLang="en-US" sz="2800">
                <a:solidFill>
                  <a:srgbClr val="0070C0"/>
                </a:solidFill>
              </a:rPr>
              <a:t>Metric prefixes were originally used in the scientific and electronics sectors, but with high tech equipment all around us it has found its way into every day life.</a:t>
            </a:r>
          </a:p>
          <a:p>
            <a:pPr eaLnBrk="1" hangingPunct="1">
              <a:lnSpc>
                <a:spcPct val="90000"/>
              </a:lnSpc>
            </a:pPr>
            <a:r>
              <a:rPr lang="en-US" altLang="en-US" sz="2800">
                <a:solidFill>
                  <a:srgbClr val="0070C0"/>
                </a:solidFill>
              </a:rPr>
              <a:t>An example is a computer has 512,000,000 bytes of memory, it is easer to say 512 Mega Bytes and very easy to write it as 512Mb.</a:t>
            </a:r>
          </a:p>
          <a:p>
            <a:pPr eaLnBrk="1" hangingPunct="1">
              <a:lnSpc>
                <a:spcPct val="90000"/>
              </a:lnSpc>
            </a:pPr>
            <a:r>
              <a:rPr lang="en-US" altLang="en-US" sz="2800">
                <a:solidFill>
                  <a:srgbClr val="0070C0"/>
                </a:solidFill>
              </a:rPr>
              <a:t>Following is the most common metric prefixes used in electronics and a convenient chart to organize them.</a:t>
            </a:r>
          </a:p>
        </p:txBody>
      </p:sp>
    </p:spTree>
    <p:extLst>
      <p:ext uri="{BB962C8B-B14F-4D97-AF65-F5344CB8AC3E}">
        <p14:creationId xmlns:p14="http://schemas.microsoft.com/office/powerpoint/2010/main" val="34229927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p:txBody>
          <a:bodyPr/>
          <a:lstStyle/>
          <a:p>
            <a:pPr eaLnBrk="1" hangingPunct="1"/>
            <a:r>
              <a:rPr lang="en-US" altLang="en-US">
                <a:solidFill>
                  <a:srgbClr val="0070C0"/>
                </a:solidFill>
              </a:rPr>
              <a:t>Metric Prefix </a:t>
            </a:r>
          </a:p>
        </p:txBody>
      </p:sp>
      <p:graphicFrame>
        <p:nvGraphicFramePr>
          <p:cNvPr id="3142" name="Group 70"/>
          <p:cNvGraphicFramePr>
            <a:graphicFrameLocks noGrp="1"/>
          </p:cNvGraphicFramePr>
          <p:nvPr>
            <p:ph idx="1"/>
          </p:nvPr>
        </p:nvGraphicFramePr>
        <p:xfrm>
          <a:off x="457200" y="1371600"/>
          <a:ext cx="8229600" cy="3290888"/>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447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35565" name="Text Box 67"/>
          <p:cNvSpPr txBox="1">
            <a:spLocks noChangeArrowheads="1"/>
          </p:cNvSpPr>
          <p:nvPr/>
        </p:nvSpPr>
        <p:spPr bwMode="auto">
          <a:xfrm>
            <a:off x="228600" y="5257800"/>
            <a:ext cx="8915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Units = Basic unit of measurement with no prefix. </a:t>
            </a:r>
          </a:p>
          <a:p>
            <a:pPr eaLnBrk="1" fontAlgn="base" hangingPunct="1">
              <a:spcBef>
                <a:spcPct val="50000"/>
              </a:spcBef>
              <a:spcAft>
                <a:spcPct val="0"/>
              </a:spcAft>
              <a:buFontTx/>
              <a:buNone/>
            </a:pPr>
            <a:r>
              <a:rPr lang="en-US" altLang="en-US" sz="2800" b="1">
                <a:solidFill>
                  <a:srgbClr val="3333FF"/>
                </a:solidFill>
                <a:cs typeface="Arial" charset="0"/>
              </a:rPr>
              <a:t>Example: 5 volts = 5V</a:t>
            </a:r>
          </a:p>
        </p:txBody>
      </p:sp>
    </p:spTree>
    <p:extLst>
      <p:ext uri="{BB962C8B-B14F-4D97-AF65-F5344CB8AC3E}">
        <p14:creationId xmlns:p14="http://schemas.microsoft.com/office/powerpoint/2010/main" val="15200149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pPr eaLnBrk="1" hangingPunct="1"/>
            <a:r>
              <a:rPr lang="en-US" altLang="en-US">
                <a:solidFill>
                  <a:srgbClr val="0070C0"/>
                </a:solidFill>
              </a:rPr>
              <a:t>Metric Prefix</a:t>
            </a:r>
          </a:p>
        </p:txBody>
      </p:sp>
      <p:graphicFrame>
        <p:nvGraphicFramePr>
          <p:cNvPr id="12335" name="Group 47"/>
          <p:cNvGraphicFramePr>
            <a:graphicFrameLocks noGrp="1"/>
          </p:cNvGraphicFramePr>
          <p:nvPr>
            <p:ph idx="1"/>
          </p:nvPr>
        </p:nvGraphicFramePr>
        <p:xfrm>
          <a:off x="457200" y="1371600"/>
          <a:ext cx="8229600" cy="3290888"/>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447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36589" name="Text Box 45"/>
          <p:cNvSpPr txBox="1">
            <a:spLocks noChangeArrowheads="1"/>
          </p:cNvSpPr>
          <p:nvPr/>
        </p:nvSpPr>
        <p:spPr bwMode="auto">
          <a:xfrm>
            <a:off x="228600" y="5257800"/>
            <a:ext cx="8915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Kilo = Thousand = 1,000.</a:t>
            </a:r>
          </a:p>
          <a:p>
            <a:pPr eaLnBrk="1" fontAlgn="base" hangingPunct="1">
              <a:spcBef>
                <a:spcPct val="50000"/>
              </a:spcBef>
              <a:spcAft>
                <a:spcPct val="0"/>
              </a:spcAft>
              <a:buFontTx/>
              <a:buNone/>
            </a:pPr>
            <a:r>
              <a:rPr lang="en-US" altLang="en-US" sz="2800" b="1">
                <a:solidFill>
                  <a:srgbClr val="3333FF"/>
                </a:solidFill>
                <a:cs typeface="Arial" charset="0"/>
              </a:rPr>
              <a:t>Example: 5,000 Volts = 5KV</a:t>
            </a:r>
          </a:p>
        </p:txBody>
      </p:sp>
    </p:spTree>
    <p:extLst>
      <p:ext uri="{BB962C8B-B14F-4D97-AF65-F5344CB8AC3E}">
        <p14:creationId xmlns:p14="http://schemas.microsoft.com/office/powerpoint/2010/main" val="978247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solidFill>
                  <a:srgbClr val="0070C0"/>
                </a:solidFill>
              </a:rPr>
              <a:t>Text Color</a:t>
            </a:r>
          </a:p>
        </p:txBody>
      </p:sp>
      <p:sp>
        <p:nvSpPr>
          <p:cNvPr id="8195" name="Content Placeholder 2"/>
          <p:cNvSpPr>
            <a:spLocks noGrp="1"/>
          </p:cNvSpPr>
          <p:nvPr>
            <p:ph idx="1"/>
          </p:nvPr>
        </p:nvSpPr>
        <p:spPr/>
        <p:txBody>
          <a:bodyPr/>
          <a:lstStyle/>
          <a:p>
            <a:r>
              <a:rPr lang="en-US" altLang="en-US"/>
              <a:t>Black: Original/Official questions and information in original format (unaltered).</a:t>
            </a:r>
          </a:p>
          <a:p>
            <a:endParaRPr lang="en-US" altLang="en-US"/>
          </a:p>
          <a:p>
            <a:r>
              <a:rPr lang="en-US" altLang="en-US">
                <a:solidFill>
                  <a:srgbClr val="FF0000"/>
                </a:solidFill>
              </a:rPr>
              <a:t>Red: Original information text color simply changed to highlight subject.</a:t>
            </a:r>
          </a:p>
          <a:p>
            <a:endParaRPr lang="en-US" altLang="en-US">
              <a:solidFill>
                <a:srgbClr val="FF0000"/>
              </a:solidFill>
            </a:endParaRPr>
          </a:p>
          <a:p>
            <a:r>
              <a:rPr lang="en-US" altLang="en-US">
                <a:solidFill>
                  <a:srgbClr val="0070C0"/>
                </a:solidFill>
              </a:rPr>
              <a:t>Blue: Notes and information added by Rich (W6EC).</a:t>
            </a:r>
          </a:p>
        </p:txBody>
      </p:sp>
    </p:spTree>
    <p:extLst>
      <p:ext uri="{BB962C8B-B14F-4D97-AF65-F5344CB8AC3E}">
        <p14:creationId xmlns:p14="http://schemas.microsoft.com/office/powerpoint/2010/main" val="37360040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p:txBody>
          <a:bodyPr/>
          <a:lstStyle/>
          <a:p>
            <a:pPr eaLnBrk="1" hangingPunct="1"/>
            <a:r>
              <a:rPr lang="en-US" altLang="en-US">
                <a:solidFill>
                  <a:srgbClr val="0070C0"/>
                </a:solidFill>
              </a:rPr>
              <a:t>Metric Prefix</a:t>
            </a:r>
          </a:p>
        </p:txBody>
      </p:sp>
      <p:graphicFrame>
        <p:nvGraphicFramePr>
          <p:cNvPr id="11311" name="Group 47"/>
          <p:cNvGraphicFramePr>
            <a:graphicFrameLocks noGrp="1"/>
          </p:cNvGraphicFramePr>
          <p:nvPr>
            <p:ph idx="1"/>
          </p:nvPr>
        </p:nvGraphicFramePr>
        <p:xfrm>
          <a:off x="457200" y="1371600"/>
          <a:ext cx="8229600" cy="3290888"/>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447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37613" name="Text Box 45"/>
          <p:cNvSpPr txBox="1">
            <a:spLocks noChangeArrowheads="1"/>
          </p:cNvSpPr>
          <p:nvPr/>
        </p:nvSpPr>
        <p:spPr bwMode="auto">
          <a:xfrm>
            <a:off x="228600" y="5257800"/>
            <a:ext cx="8915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Mega = Million = 1,000,000.</a:t>
            </a:r>
          </a:p>
          <a:p>
            <a:pPr eaLnBrk="1" fontAlgn="base" hangingPunct="1">
              <a:spcBef>
                <a:spcPct val="50000"/>
              </a:spcBef>
              <a:spcAft>
                <a:spcPct val="0"/>
              </a:spcAft>
              <a:buFontTx/>
              <a:buNone/>
            </a:pPr>
            <a:r>
              <a:rPr lang="en-US" altLang="en-US" sz="2800" b="1">
                <a:solidFill>
                  <a:srgbClr val="3333FF"/>
                </a:solidFill>
                <a:cs typeface="Arial" charset="0"/>
              </a:rPr>
              <a:t>Example: 64,000,000 Bytes = 64Mb</a:t>
            </a:r>
          </a:p>
        </p:txBody>
      </p:sp>
    </p:spTree>
    <p:extLst>
      <p:ext uri="{BB962C8B-B14F-4D97-AF65-F5344CB8AC3E}">
        <p14:creationId xmlns:p14="http://schemas.microsoft.com/office/powerpoint/2010/main" val="17586661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lstStyle/>
          <a:p>
            <a:pPr eaLnBrk="1" hangingPunct="1"/>
            <a:r>
              <a:rPr lang="en-US" altLang="en-US">
                <a:solidFill>
                  <a:srgbClr val="0070C0"/>
                </a:solidFill>
              </a:rPr>
              <a:t>Metric Prefix</a:t>
            </a:r>
          </a:p>
        </p:txBody>
      </p:sp>
      <p:graphicFrame>
        <p:nvGraphicFramePr>
          <p:cNvPr id="13359" name="Group 47"/>
          <p:cNvGraphicFramePr>
            <a:graphicFrameLocks noGrp="1"/>
          </p:cNvGraphicFramePr>
          <p:nvPr>
            <p:ph idx="1"/>
          </p:nvPr>
        </p:nvGraphicFramePr>
        <p:xfrm>
          <a:off x="457200" y="1371600"/>
          <a:ext cx="8229600" cy="3290888"/>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447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38637" name="Text Box 45"/>
          <p:cNvSpPr txBox="1">
            <a:spLocks noChangeArrowheads="1"/>
          </p:cNvSpPr>
          <p:nvPr/>
        </p:nvSpPr>
        <p:spPr bwMode="auto">
          <a:xfrm>
            <a:off x="228600" y="5257800"/>
            <a:ext cx="8915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Giga = Billion = 1,000,000,000.</a:t>
            </a:r>
          </a:p>
          <a:p>
            <a:pPr eaLnBrk="1" fontAlgn="base" hangingPunct="1">
              <a:spcBef>
                <a:spcPct val="50000"/>
              </a:spcBef>
              <a:spcAft>
                <a:spcPct val="0"/>
              </a:spcAft>
              <a:buFontTx/>
              <a:buNone/>
            </a:pPr>
            <a:r>
              <a:rPr lang="en-US" altLang="en-US" sz="2800" b="1">
                <a:solidFill>
                  <a:srgbClr val="3333FF"/>
                </a:solidFill>
                <a:cs typeface="Arial" charset="0"/>
              </a:rPr>
              <a:t>Example: 80,000,000,000 Bytes = 80Gb</a:t>
            </a:r>
          </a:p>
        </p:txBody>
      </p:sp>
    </p:spTree>
    <p:extLst>
      <p:ext uri="{BB962C8B-B14F-4D97-AF65-F5344CB8AC3E}">
        <p14:creationId xmlns:p14="http://schemas.microsoft.com/office/powerpoint/2010/main" val="7382927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pPr eaLnBrk="1" hangingPunct="1"/>
            <a:r>
              <a:rPr lang="en-US" altLang="en-US">
                <a:solidFill>
                  <a:srgbClr val="0070C0"/>
                </a:solidFill>
              </a:rPr>
              <a:t>Metric Prefix</a:t>
            </a:r>
          </a:p>
        </p:txBody>
      </p:sp>
      <p:graphicFrame>
        <p:nvGraphicFramePr>
          <p:cNvPr id="14383" name="Group 47"/>
          <p:cNvGraphicFramePr>
            <a:graphicFrameLocks noGrp="1"/>
          </p:cNvGraphicFramePr>
          <p:nvPr>
            <p:ph idx="1"/>
          </p:nvPr>
        </p:nvGraphicFramePr>
        <p:xfrm>
          <a:off x="457200" y="1371600"/>
          <a:ext cx="8229600" cy="3290888"/>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447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39661" name="Text Box 45"/>
          <p:cNvSpPr txBox="1">
            <a:spLocks noChangeArrowheads="1"/>
          </p:cNvSpPr>
          <p:nvPr/>
        </p:nvSpPr>
        <p:spPr bwMode="auto">
          <a:xfrm>
            <a:off x="228600" y="5257800"/>
            <a:ext cx="8915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Tera = Trillion = 1,000,000,000,000</a:t>
            </a:r>
            <a:r>
              <a:rPr lang="en-US" altLang="en-US" sz="2800" b="1">
                <a:solidFill>
                  <a:srgbClr val="000000"/>
                </a:solidFill>
                <a:cs typeface="Arial" charset="0"/>
              </a:rPr>
              <a:t>.</a:t>
            </a:r>
          </a:p>
          <a:p>
            <a:pPr eaLnBrk="1" fontAlgn="base" hangingPunct="1">
              <a:spcBef>
                <a:spcPct val="50000"/>
              </a:spcBef>
              <a:spcAft>
                <a:spcPct val="0"/>
              </a:spcAft>
              <a:buFontTx/>
              <a:buNone/>
            </a:pPr>
            <a:r>
              <a:rPr lang="en-US" altLang="en-US" sz="2800" b="1">
                <a:solidFill>
                  <a:srgbClr val="3333FF"/>
                </a:solidFill>
                <a:cs typeface="Arial" charset="0"/>
              </a:rPr>
              <a:t>Example: 8,000,000,000,000 Bytes = 8Tb</a:t>
            </a:r>
          </a:p>
        </p:txBody>
      </p:sp>
    </p:spTree>
    <p:extLst>
      <p:ext uri="{BB962C8B-B14F-4D97-AF65-F5344CB8AC3E}">
        <p14:creationId xmlns:p14="http://schemas.microsoft.com/office/powerpoint/2010/main" val="13749537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3"/>
          <p:cNvSpPr>
            <a:spLocks noGrp="1" noChangeArrowheads="1"/>
          </p:cNvSpPr>
          <p:nvPr>
            <p:ph type="body" idx="1"/>
          </p:nvPr>
        </p:nvSpPr>
        <p:spPr>
          <a:xfrm>
            <a:off x="457200" y="320675"/>
            <a:ext cx="8229600" cy="6216650"/>
          </a:xfrm>
        </p:spPr>
        <p:txBody>
          <a:bodyPr/>
          <a:lstStyle/>
          <a:p>
            <a:pPr eaLnBrk="1" hangingPunct="1"/>
            <a:r>
              <a:rPr lang="en-US" altLang="en-US" sz="3600">
                <a:solidFill>
                  <a:srgbClr val="0070C0"/>
                </a:solidFill>
              </a:rPr>
              <a:t>Kilo, Mega Giga and Tera are conveniently spaced 1000 apart from each other.</a:t>
            </a:r>
          </a:p>
          <a:p>
            <a:pPr eaLnBrk="1" hangingPunct="1"/>
            <a:r>
              <a:rPr lang="en-US" altLang="en-US" sz="3600">
                <a:solidFill>
                  <a:srgbClr val="0070C0"/>
                </a:solidFill>
              </a:rPr>
              <a:t>Mega is a thousand times larger than Kilo.</a:t>
            </a:r>
          </a:p>
          <a:p>
            <a:pPr eaLnBrk="1" hangingPunct="1"/>
            <a:r>
              <a:rPr lang="en-US" altLang="en-US" sz="3600">
                <a:solidFill>
                  <a:srgbClr val="0070C0"/>
                </a:solidFill>
              </a:rPr>
              <a:t>Mega is a thousand times smaller than Giga.</a:t>
            </a:r>
          </a:p>
          <a:p>
            <a:pPr eaLnBrk="1" hangingPunct="1"/>
            <a:r>
              <a:rPr lang="en-US" altLang="en-US" sz="3600">
                <a:solidFill>
                  <a:srgbClr val="0070C0"/>
                </a:solidFill>
              </a:rPr>
              <a:t>Kilo, Mega Giga and Tera are all used to represent numbers that are larger than the number 1.</a:t>
            </a:r>
          </a:p>
        </p:txBody>
      </p:sp>
    </p:spTree>
    <p:extLst>
      <p:ext uri="{BB962C8B-B14F-4D97-AF65-F5344CB8AC3E}">
        <p14:creationId xmlns:p14="http://schemas.microsoft.com/office/powerpoint/2010/main" val="42425964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body" idx="1"/>
          </p:nvPr>
        </p:nvSpPr>
        <p:spPr>
          <a:xfrm>
            <a:off x="457200" y="320675"/>
            <a:ext cx="8229600" cy="6216650"/>
          </a:xfrm>
        </p:spPr>
        <p:txBody>
          <a:bodyPr/>
          <a:lstStyle/>
          <a:p>
            <a:pPr eaLnBrk="1" hangingPunct="1"/>
            <a:r>
              <a:rPr lang="en-US" altLang="en-US" sz="3600">
                <a:solidFill>
                  <a:srgbClr val="0070C0"/>
                </a:solidFill>
              </a:rPr>
              <a:t>Some times we will be dealing with numbers that are smaller than the number 1.</a:t>
            </a:r>
          </a:p>
          <a:p>
            <a:pPr eaLnBrk="1" hangingPunct="1"/>
            <a:r>
              <a:rPr lang="en-US" altLang="en-US" sz="3600">
                <a:solidFill>
                  <a:srgbClr val="0070C0"/>
                </a:solidFill>
              </a:rPr>
              <a:t>Lets say we have a meter stick and we brake it into a thousand pieces, we then keep 5 of the thousand pieces we can express that as 5/1000 or 0.005 meters.</a:t>
            </a:r>
          </a:p>
          <a:p>
            <a:pPr eaLnBrk="1" hangingPunct="1"/>
            <a:r>
              <a:rPr lang="en-US" altLang="en-US" sz="3600">
                <a:solidFill>
                  <a:srgbClr val="0070C0"/>
                </a:solidFill>
              </a:rPr>
              <a:t>Using metric prefixes it is known as 5 milli meters and written as 5mm.</a:t>
            </a:r>
          </a:p>
        </p:txBody>
      </p:sp>
    </p:spTree>
    <p:extLst>
      <p:ext uri="{BB962C8B-B14F-4D97-AF65-F5344CB8AC3E}">
        <p14:creationId xmlns:p14="http://schemas.microsoft.com/office/powerpoint/2010/main" val="394054574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pPr eaLnBrk="1" hangingPunct="1"/>
            <a:r>
              <a:rPr lang="en-US" altLang="en-US">
                <a:solidFill>
                  <a:srgbClr val="0070C0"/>
                </a:solidFill>
              </a:rPr>
              <a:t>Metric Prefix</a:t>
            </a:r>
          </a:p>
        </p:txBody>
      </p:sp>
      <p:graphicFrame>
        <p:nvGraphicFramePr>
          <p:cNvPr id="15407" name="Group 47"/>
          <p:cNvGraphicFramePr>
            <a:graphicFrameLocks noGrp="1"/>
          </p:cNvGraphicFramePr>
          <p:nvPr>
            <p:ph idx="1"/>
          </p:nvPr>
        </p:nvGraphicFramePr>
        <p:xfrm>
          <a:off x="457200" y="1371600"/>
          <a:ext cx="8229600" cy="3290888"/>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447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42733" name="Text Box 45"/>
          <p:cNvSpPr txBox="1">
            <a:spLocks noChangeArrowheads="1"/>
          </p:cNvSpPr>
          <p:nvPr/>
        </p:nvSpPr>
        <p:spPr bwMode="auto">
          <a:xfrm>
            <a:off x="228600" y="5257800"/>
            <a:ext cx="8915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Milli = Thousandth = 0.001 or 1/1,000.</a:t>
            </a:r>
          </a:p>
          <a:p>
            <a:pPr eaLnBrk="1" fontAlgn="base" hangingPunct="1">
              <a:spcBef>
                <a:spcPct val="50000"/>
              </a:spcBef>
              <a:spcAft>
                <a:spcPct val="0"/>
              </a:spcAft>
              <a:buFontTx/>
              <a:buNone/>
            </a:pPr>
            <a:r>
              <a:rPr lang="en-US" altLang="en-US" sz="2800" b="1">
                <a:solidFill>
                  <a:srgbClr val="3333FF"/>
                </a:solidFill>
                <a:cs typeface="Arial" charset="0"/>
              </a:rPr>
              <a:t>Example: 0.008 Amps = 8mA</a:t>
            </a:r>
          </a:p>
        </p:txBody>
      </p:sp>
    </p:spTree>
    <p:extLst>
      <p:ext uri="{BB962C8B-B14F-4D97-AF65-F5344CB8AC3E}">
        <p14:creationId xmlns:p14="http://schemas.microsoft.com/office/powerpoint/2010/main" val="10036225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pPr eaLnBrk="1" hangingPunct="1"/>
            <a:r>
              <a:rPr lang="en-US" altLang="en-US">
                <a:solidFill>
                  <a:srgbClr val="0070C0"/>
                </a:solidFill>
              </a:rPr>
              <a:t>Metric Prefix</a:t>
            </a:r>
          </a:p>
        </p:txBody>
      </p:sp>
      <p:graphicFrame>
        <p:nvGraphicFramePr>
          <p:cNvPr id="16431" name="Group 47"/>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43757" name="Text Box 45"/>
          <p:cNvSpPr txBox="1">
            <a:spLocks noChangeArrowheads="1"/>
          </p:cNvSpPr>
          <p:nvPr/>
        </p:nvSpPr>
        <p:spPr bwMode="auto">
          <a:xfrm>
            <a:off x="228600" y="489267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Micro = Millionth = 0.000,001 or 1/1,000,000.</a:t>
            </a:r>
          </a:p>
        </p:txBody>
      </p:sp>
      <p:sp>
        <p:nvSpPr>
          <p:cNvPr id="243758" name="Text Box 46"/>
          <p:cNvSpPr txBox="1">
            <a:spLocks noChangeArrowheads="1"/>
          </p:cNvSpPr>
          <p:nvPr/>
        </p:nvSpPr>
        <p:spPr bwMode="auto">
          <a:xfrm>
            <a:off x="228600" y="5349875"/>
            <a:ext cx="8915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Micro is represented by the Greek Letter µ</a:t>
            </a:r>
          </a:p>
          <a:p>
            <a:pPr eaLnBrk="1" fontAlgn="base" hangingPunct="1">
              <a:spcBef>
                <a:spcPct val="50000"/>
              </a:spcBef>
              <a:spcAft>
                <a:spcPct val="0"/>
              </a:spcAft>
              <a:buFontTx/>
              <a:buNone/>
            </a:pPr>
            <a:r>
              <a:rPr lang="en-US" altLang="en-US" sz="2800" b="1">
                <a:solidFill>
                  <a:srgbClr val="3333FF"/>
                </a:solidFill>
                <a:cs typeface="Arial" charset="0"/>
              </a:rPr>
              <a:t>Example: 0.000,009 meters = 9µm</a:t>
            </a:r>
          </a:p>
        </p:txBody>
      </p:sp>
    </p:spTree>
    <p:extLst>
      <p:ext uri="{BB962C8B-B14F-4D97-AF65-F5344CB8AC3E}">
        <p14:creationId xmlns:p14="http://schemas.microsoft.com/office/powerpoint/2010/main" val="24808529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pPr eaLnBrk="1" hangingPunct="1"/>
            <a:r>
              <a:rPr lang="en-US" altLang="en-US">
                <a:solidFill>
                  <a:srgbClr val="0070C0"/>
                </a:solidFill>
              </a:rPr>
              <a:t>Metric Prefix</a:t>
            </a:r>
          </a:p>
        </p:txBody>
      </p:sp>
      <p:graphicFrame>
        <p:nvGraphicFramePr>
          <p:cNvPr id="17454" name="Group 46"/>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44781" name="Text Box 45"/>
          <p:cNvSpPr txBox="1">
            <a:spLocks noChangeArrowheads="1"/>
          </p:cNvSpPr>
          <p:nvPr/>
        </p:nvSpPr>
        <p:spPr bwMode="auto">
          <a:xfrm>
            <a:off x="228600" y="5257800"/>
            <a:ext cx="8915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Nano = Billionth = 0.000,000,001</a:t>
            </a:r>
          </a:p>
          <a:p>
            <a:pPr eaLnBrk="1" fontAlgn="base" hangingPunct="1">
              <a:spcBef>
                <a:spcPct val="50000"/>
              </a:spcBef>
              <a:spcAft>
                <a:spcPct val="0"/>
              </a:spcAft>
              <a:buFontTx/>
              <a:buNone/>
            </a:pPr>
            <a:r>
              <a:rPr lang="en-US" altLang="en-US" sz="2800" b="1">
                <a:solidFill>
                  <a:srgbClr val="3333FF"/>
                </a:solidFill>
                <a:cs typeface="Arial" charset="0"/>
              </a:rPr>
              <a:t>Example: 0.000,000,025 seconds = 25ns</a:t>
            </a:r>
          </a:p>
        </p:txBody>
      </p:sp>
    </p:spTree>
    <p:extLst>
      <p:ext uri="{BB962C8B-B14F-4D97-AF65-F5344CB8AC3E}">
        <p14:creationId xmlns:p14="http://schemas.microsoft.com/office/powerpoint/2010/main" val="357890511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pPr eaLnBrk="1" hangingPunct="1"/>
            <a:r>
              <a:rPr lang="en-US" altLang="en-US">
                <a:solidFill>
                  <a:srgbClr val="0070C0"/>
                </a:solidFill>
              </a:rPr>
              <a:t>Metric Prefix</a:t>
            </a:r>
          </a:p>
        </p:txBody>
      </p:sp>
      <p:graphicFrame>
        <p:nvGraphicFramePr>
          <p:cNvPr id="18478" name="Group 46"/>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extLst>
                  <a:ext uri="{0D108BD9-81ED-4DB2-BD59-A6C34878D82A}">
                    <a16:rowId xmlns:a16="http://schemas.microsoft.com/office/drawing/2014/main" val="10002"/>
                  </a:ext>
                </a:extLst>
              </a:tr>
            </a:tbl>
          </a:graphicData>
        </a:graphic>
      </p:graphicFrame>
      <p:sp>
        <p:nvSpPr>
          <p:cNvPr id="245805" name="Text Box 45"/>
          <p:cNvSpPr txBox="1">
            <a:spLocks noChangeArrowheads="1"/>
          </p:cNvSpPr>
          <p:nvPr/>
        </p:nvSpPr>
        <p:spPr bwMode="auto">
          <a:xfrm>
            <a:off x="228600" y="5257800"/>
            <a:ext cx="89154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Pico = Trillionth = 0.000,000,000,001</a:t>
            </a:r>
          </a:p>
          <a:p>
            <a:pPr eaLnBrk="1" fontAlgn="base" hangingPunct="1">
              <a:spcBef>
                <a:spcPct val="50000"/>
              </a:spcBef>
              <a:spcAft>
                <a:spcPct val="0"/>
              </a:spcAft>
              <a:buFontTx/>
              <a:buNone/>
            </a:pPr>
            <a:r>
              <a:rPr lang="en-US" altLang="en-US" sz="2800" b="1">
                <a:solidFill>
                  <a:srgbClr val="3333FF"/>
                </a:solidFill>
                <a:cs typeface="Arial" charset="0"/>
              </a:rPr>
              <a:t>Example: 0.000,000,000,750 Farads = 750pF</a:t>
            </a:r>
          </a:p>
        </p:txBody>
      </p:sp>
    </p:spTree>
    <p:extLst>
      <p:ext uri="{BB962C8B-B14F-4D97-AF65-F5344CB8AC3E}">
        <p14:creationId xmlns:p14="http://schemas.microsoft.com/office/powerpoint/2010/main" val="37595155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body" idx="1"/>
          </p:nvPr>
        </p:nvSpPr>
        <p:spPr>
          <a:xfrm>
            <a:off x="457200" y="320675"/>
            <a:ext cx="8229600" cy="6216650"/>
          </a:xfrm>
        </p:spPr>
        <p:txBody>
          <a:bodyPr/>
          <a:lstStyle/>
          <a:p>
            <a:pPr eaLnBrk="1" hangingPunct="1"/>
            <a:r>
              <a:rPr lang="en-US" altLang="en-US" sz="3600">
                <a:solidFill>
                  <a:srgbClr val="0070C0"/>
                </a:solidFill>
              </a:rPr>
              <a:t>Milli, Micro, Nano and Pico are also conveniently spaced 1000 apart from each other.</a:t>
            </a:r>
          </a:p>
          <a:p>
            <a:pPr eaLnBrk="1" hangingPunct="1"/>
            <a:r>
              <a:rPr lang="en-US" altLang="en-US" sz="3600">
                <a:solidFill>
                  <a:srgbClr val="0070C0"/>
                </a:solidFill>
              </a:rPr>
              <a:t>Micro is a thousand times smaller than Milli. </a:t>
            </a:r>
          </a:p>
          <a:p>
            <a:pPr eaLnBrk="1" hangingPunct="1"/>
            <a:r>
              <a:rPr lang="en-US" altLang="en-US" sz="3600">
                <a:solidFill>
                  <a:srgbClr val="0070C0"/>
                </a:solidFill>
              </a:rPr>
              <a:t>Micro is a thousand times larger than Nano.</a:t>
            </a:r>
          </a:p>
          <a:p>
            <a:pPr eaLnBrk="1" hangingPunct="1"/>
            <a:r>
              <a:rPr lang="en-US" altLang="en-US" sz="3600">
                <a:solidFill>
                  <a:srgbClr val="0070C0"/>
                </a:solidFill>
              </a:rPr>
              <a:t>Milli, Micro, Nano and Pico are all used to represent numbers that are smaller than the number 1.</a:t>
            </a:r>
          </a:p>
        </p:txBody>
      </p:sp>
    </p:spTree>
    <p:extLst>
      <p:ext uri="{BB962C8B-B14F-4D97-AF65-F5344CB8AC3E}">
        <p14:creationId xmlns:p14="http://schemas.microsoft.com/office/powerpoint/2010/main" val="3814132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Content Placeholder 2"/>
          <p:cNvSpPr>
            <a:spLocks noGrp="1"/>
          </p:cNvSpPr>
          <p:nvPr>
            <p:ph idx="1"/>
          </p:nvPr>
        </p:nvSpPr>
        <p:spPr/>
        <p:txBody>
          <a:bodyPr/>
          <a:lstStyle/>
          <a:p>
            <a:r>
              <a:rPr lang="fr-FR" altLang="en-US" b="1" dirty="0"/>
              <a:t>SUBELEMENT T5 – ELECTRICAL PRINCIPLES – [4 Exam Questions - 4 Groups] </a:t>
            </a:r>
          </a:p>
          <a:p>
            <a:endParaRPr lang="en-US" altLang="en-US" b="1" dirty="0"/>
          </a:p>
          <a:p>
            <a:r>
              <a:rPr lang="en-US" altLang="en-US" b="1" dirty="0"/>
              <a:t>[4 Exam Questions - 4 Groups]</a:t>
            </a:r>
            <a:endParaRPr lang="en-US" altLang="en-US" dirty="0"/>
          </a:p>
        </p:txBody>
      </p:sp>
    </p:spTree>
    <p:extLst>
      <p:ext uri="{BB962C8B-B14F-4D97-AF65-F5344CB8AC3E}">
        <p14:creationId xmlns:p14="http://schemas.microsoft.com/office/powerpoint/2010/main" val="389453841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a:xfrm>
            <a:off x="457200" y="274638"/>
            <a:ext cx="8229600" cy="593725"/>
          </a:xfrm>
        </p:spPr>
        <p:txBody>
          <a:bodyPr/>
          <a:lstStyle/>
          <a:p>
            <a:pPr eaLnBrk="1" hangingPunct="1"/>
            <a:r>
              <a:rPr lang="en-US" altLang="en-US" sz="4000">
                <a:solidFill>
                  <a:srgbClr val="0070C0"/>
                </a:solidFill>
              </a:rPr>
              <a:t>Prefix Conversion</a:t>
            </a:r>
          </a:p>
        </p:txBody>
      </p:sp>
      <p:sp>
        <p:nvSpPr>
          <p:cNvPr id="248835" name="Rectangle 3"/>
          <p:cNvSpPr>
            <a:spLocks noGrp="1" noChangeArrowheads="1"/>
          </p:cNvSpPr>
          <p:nvPr>
            <p:ph type="body" idx="1"/>
          </p:nvPr>
        </p:nvSpPr>
        <p:spPr>
          <a:xfrm>
            <a:off x="457200" y="868363"/>
            <a:ext cx="8229600" cy="5761037"/>
          </a:xfrm>
        </p:spPr>
        <p:txBody>
          <a:bodyPr/>
          <a:lstStyle/>
          <a:p>
            <a:pPr eaLnBrk="1" hangingPunct="1">
              <a:lnSpc>
                <a:spcPct val="80000"/>
              </a:lnSpc>
            </a:pPr>
            <a:r>
              <a:rPr lang="en-US" altLang="en-US" sz="4000">
                <a:solidFill>
                  <a:srgbClr val="0070C0"/>
                </a:solidFill>
              </a:rPr>
              <a:t>The Prefix chart we have been using can also be used as a visual aid in converting a number from one metric prefix to another such as from Kilo to Mega.</a:t>
            </a:r>
          </a:p>
          <a:p>
            <a:pPr eaLnBrk="1" hangingPunct="1">
              <a:lnSpc>
                <a:spcPct val="80000"/>
              </a:lnSpc>
            </a:pPr>
            <a:endParaRPr lang="en-US" altLang="en-US" sz="4000">
              <a:solidFill>
                <a:srgbClr val="0070C0"/>
              </a:solidFill>
            </a:endParaRPr>
          </a:p>
          <a:p>
            <a:pPr eaLnBrk="1" hangingPunct="1">
              <a:lnSpc>
                <a:spcPct val="80000"/>
              </a:lnSpc>
            </a:pPr>
            <a:r>
              <a:rPr lang="en-US" altLang="en-US" sz="4000">
                <a:solidFill>
                  <a:srgbClr val="0070C0"/>
                </a:solidFill>
              </a:rPr>
              <a:t>The following pages show examples of how to convert the number.</a:t>
            </a:r>
          </a:p>
        </p:txBody>
      </p:sp>
    </p:spTree>
    <p:extLst>
      <p:ext uri="{BB962C8B-B14F-4D97-AF65-F5344CB8AC3E}">
        <p14:creationId xmlns:p14="http://schemas.microsoft.com/office/powerpoint/2010/main" val="39907445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pPr eaLnBrk="1" hangingPunct="1"/>
            <a:r>
              <a:rPr lang="en-US" altLang="en-US">
                <a:solidFill>
                  <a:srgbClr val="0070C0"/>
                </a:solidFill>
              </a:rPr>
              <a:t>Prefix Conversion</a:t>
            </a:r>
          </a:p>
        </p:txBody>
      </p:sp>
      <p:graphicFrame>
        <p:nvGraphicFramePr>
          <p:cNvPr id="5123"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49901" name="Arc 45"/>
          <p:cNvSpPr>
            <a:spLocks/>
          </p:cNvSpPr>
          <p:nvPr/>
        </p:nvSpPr>
        <p:spPr bwMode="auto">
          <a:xfrm>
            <a:off x="2667000" y="5783263"/>
            <a:ext cx="4267200" cy="1074737"/>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45,000 V to KV </a:t>
            </a:r>
          </a:p>
          <a:p>
            <a:pPr eaLnBrk="1" fontAlgn="base" hangingPunct="1">
              <a:spcBef>
                <a:spcPct val="30000"/>
              </a:spcBef>
              <a:spcAft>
                <a:spcPct val="0"/>
              </a:spcAft>
              <a:buFontTx/>
              <a:buNone/>
            </a:pPr>
            <a:r>
              <a:rPr lang="en-US" altLang="en-US" sz="2800">
                <a:solidFill>
                  <a:srgbClr val="333399"/>
                </a:solidFill>
                <a:cs typeface="Arial" charset="0"/>
              </a:rPr>
              <a:t>45.000KV = 45.KV</a:t>
            </a:r>
          </a:p>
        </p:txBody>
      </p:sp>
      <p:sp>
        <p:nvSpPr>
          <p:cNvPr id="249902" name="Text Box 46"/>
          <p:cNvSpPr txBox="1">
            <a:spLocks noChangeArrowheads="1"/>
          </p:cNvSpPr>
          <p:nvPr/>
        </p:nvSpPr>
        <p:spPr bwMode="auto">
          <a:xfrm>
            <a:off x="381000" y="51816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49903" name="Text Box 47"/>
          <p:cNvSpPr txBox="1">
            <a:spLocks noChangeArrowheads="1"/>
          </p:cNvSpPr>
          <p:nvPr/>
        </p:nvSpPr>
        <p:spPr bwMode="auto">
          <a:xfrm>
            <a:off x="3657600" y="4953000"/>
            <a:ext cx="152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45,000.</a:t>
            </a:r>
          </a:p>
        </p:txBody>
      </p:sp>
      <p:sp>
        <p:nvSpPr>
          <p:cNvPr id="249904" name="Freeform 49"/>
          <p:cNvSpPr>
            <a:spLocks/>
          </p:cNvSpPr>
          <p:nvPr/>
        </p:nvSpPr>
        <p:spPr bwMode="auto">
          <a:xfrm>
            <a:off x="4191000" y="54102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2700976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pPr eaLnBrk="1" hangingPunct="1"/>
            <a:r>
              <a:rPr lang="en-US" altLang="en-US">
                <a:solidFill>
                  <a:srgbClr val="0070C0"/>
                </a:solidFill>
              </a:rPr>
              <a:t>Prefix Conversion</a:t>
            </a:r>
          </a:p>
        </p:txBody>
      </p:sp>
      <p:graphicFrame>
        <p:nvGraphicFramePr>
          <p:cNvPr id="6147"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50925" name="Arc 45"/>
          <p:cNvSpPr>
            <a:spLocks/>
          </p:cNvSpPr>
          <p:nvPr/>
        </p:nvSpPr>
        <p:spPr bwMode="auto">
          <a:xfrm>
            <a:off x="2667000" y="5783263"/>
            <a:ext cx="4267200" cy="1074737"/>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5,000.mA to A </a:t>
            </a:r>
          </a:p>
          <a:p>
            <a:pPr eaLnBrk="1" fontAlgn="base" hangingPunct="1">
              <a:spcBef>
                <a:spcPct val="30000"/>
              </a:spcBef>
              <a:spcAft>
                <a:spcPct val="0"/>
              </a:spcAft>
              <a:buFontTx/>
              <a:buNone/>
            </a:pPr>
            <a:r>
              <a:rPr lang="en-US" altLang="en-US" sz="2800">
                <a:solidFill>
                  <a:srgbClr val="333399"/>
                </a:solidFill>
                <a:cs typeface="Arial" charset="0"/>
              </a:rPr>
              <a:t>5,000.mA = 5.000A = 5.A</a:t>
            </a:r>
          </a:p>
        </p:txBody>
      </p:sp>
      <p:sp>
        <p:nvSpPr>
          <p:cNvPr id="250926" name="Text Box 46"/>
          <p:cNvSpPr txBox="1">
            <a:spLocks noChangeArrowheads="1"/>
          </p:cNvSpPr>
          <p:nvPr/>
        </p:nvSpPr>
        <p:spPr bwMode="auto">
          <a:xfrm>
            <a:off x="381000" y="51816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50927" name="Text Box 47"/>
          <p:cNvSpPr txBox="1">
            <a:spLocks noChangeArrowheads="1"/>
          </p:cNvSpPr>
          <p:nvPr/>
        </p:nvSpPr>
        <p:spPr bwMode="auto">
          <a:xfrm>
            <a:off x="4800600" y="4953000"/>
            <a:ext cx="152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5,000.</a:t>
            </a:r>
          </a:p>
        </p:txBody>
      </p:sp>
      <p:sp>
        <p:nvSpPr>
          <p:cNvPr id="250928" name="Freeform 48"/>
          <p:cNvSpPr>
            <a:spLocks/>
          </p:cNvSpPr>
          <p:nvPr/>
        </p:nvSpPr>
        <p:spPr bwMode="auto">
          <a:xfrm>
            <a:off x="5105400" y="54102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2292396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pPr eaLnBrk="1" hangingPunct="1"/>
            <a:r>
              <a:rPr lang="en-US" altLang="en-US">
                <a:solidFill>
                  <a:srgbClr val="0070C0"/>
                </a:solidFill>
              </a:rPr>
              <a:t>Prefix Conversion</a:t>
            </a:r>
          </a:p>
        </p:txBody>
      </p:sp>
      <p:graphicFrame>
        <p:nvGraphicFramePr>
          <p:cNvPr id="7171"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51949" name="Arc 45"/>
          <p:cNvSpPr>
            <a:spLocks/>
          </p:cNvSpPr>
          <p:nvPr/>
        </p:nvSpPr>
        <p:spPr bwMode="auto">
          <a:xfrm>
            <a:off x="2667000" y="5783263"/>
            <a:ext cx="4267200" cy="1074737"/>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0.4A to mA </a:t>
            </a:r>
          </a:p>
          <a:p>
            <a:pPr eaLnBrk="1" fontAlgn="base" hangingPunct="1">
              <a:spcBef>
                <a:spcPct val="30000"/>
              </a:spcBef>
              <a:spcAft>
                <a:spcPct val="0"/>
              </a:spcAft>
              <a:buFontTx/>
              <a:buNone/>
            </a:pPr>
            <a:r>
              <a:rPr lang="en-US" altLang="en-US" sz="2800">
                <a:solidFill>
                  <a:srgbClr val="333399"/>
                </a:solidFill>
                <a:cs typeface="Arial" charset="0"/>
              </a:rPr>
              <a:t>0.4A = 0.400A = 400mA</a:t>
            </a:r>
          </a:p>
        </p:txBody>
      </p:sp>
      <p:sp>
        <p:nvSpPr>
          <p:cNvPr id="251950" name="Text Box 46"/>
          <p:cNvSpPr txBox="1">
            <a:spLocks noChangeArrowheads="1"/>
          </p:cNvSpPr>
          <p:nvPr/>
        </p:nvSpPr>
        <p:spPr bwMode="auto">
          <a:xfrm>
            <a:off x="381000" y="51816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51951" name="Text Box 47"/>
          <p:cNvSpPr txBox="1">
            <a:spLocks noChangeArrowheads="1"/>
          </p:cNvSpPr>
          <p:nvPr/>
        </p:nvSpPr>
        <p:spPr bwMode="auto">
          <a:xfrm>
            <a:off x="4724400" y="4953000"/>
            <a:ext cx="152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0.400</a:t>
            </a:r>
          </a:p>
        </p:txBody>
      </p:sp>
      <p:sp>
        <p:nvSpPr>
          <p:cNvPr id="251952" name="Freeform 48"/>
          <p:cNvSpPr>
            <a:spLocks/>
          </p:cNvSpPr>
          <p:nvPr/>
        </p:nvSpPr>
        <p:spPr bwMode="auto">
          <a:xfrm>
            <a:off x="5029200" y="54102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type="triangle" w="med" len="me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15700422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pPr eaLnBrk="1" hangingPunct="1"/>
            <a:r>
              <a:rPr lang="en-US" altLang="en-US">
                <a:solidFill>
                  <a:srgbClr val="0070C0"/>
                </a:solidFill>
              </a:rPr>
              <a:t>Prefix Conversion</a:t>
            </a:r>
          </a:p>
        </p:txBody>
      </p:sp>
      <p:graphicFrame>
        <p:nvGraphicFramePr>
          <p:cNvPr id="8195"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52973" name="Arc 45"/>
          <p:cNvSpPr>
            <a:spLocks/>
          </p:cNvSpPr>
          <p:nvPr/>
        </p:nvSpPr>
        <p:spPr bwMode="auto">
          <a:xfrm>
            <a:off x="1905000" y="5257800"/>
            <a:ext cx="5486400" cy="1074738"/>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900pF to µF</a:t>
            </a:r>
            <a:endParaRPr lang="en-US" altLang="en-US" sz="4000">
              <a:solidFill>
                <a:srgbClr val="333399"/>
              </a:solidFill>
              <a:cs typeface="Arial" charset="0"/>
            </a:endParaRPr>
          </a:p>
          <a:p>
            <a:pPr eaLnBrk="1" fontAlgn="base" hangingPunct="1">
              <a:spcBef>
                <a:spcPct val="30000"/>
              </a:spcBef>
              <a:spcAft>
                <a:spcPct val="0"/>
              </a:spcAft>
              <a:buFontTx/>
              <a:buNone/>
            </a:pPr>
            <a:r>
              <a:rPr lang="en-US" altLang="en-US" sz="2800">
                <a:solidFill>
                  <a:srgbClr val="333399"/>
                </a:solidFill>
                <a:cs typeface="Arial" charset="0"/>
              </a:rPr>
              <a:t>900pF = 000,900.pF = 0.0009µF</a:t>
            </a:r>
          </a:p>
        </p:txBody>
      </p:sp>
      <p:sp>
        <p:nvSpPr>
          <p:cNvPr id="252974" name="Text Box 46"/>
          <p:cNvSpPr txBox="1">
            <a:spLocks noChangeArrowheads="1"/>
          </p:cNvSpPr>
          <p:nvPr/>
        </p:nvSpPr>
        <p:spPr bwMode="auto">
          <a:xfrm>
            <a:off x="381000" y="51816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52975" name="Text Box 47"/>
          <p:cNvSpPr txBox="1">
            <a:spLocks noChangeArrowheads="1"/>
          </p:cNvSpPr>
          <p:nvPr/>
        </p:nvSpPr>
        <p:spPr bwMode="auto">
          <a:xfrm>
            <a:off x="7010400" y="4876800"/>
            <a:ext cx="1752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000,900.</a:t>
            </a:r>
          </a:p>
        </p:txBody>
      </p:sp>
      <p:sp>
        <p:nvSpPr>
          <p:cNvPr id="252976" name="Freeform 48"/>
          <p:cNvSpPr>
            <a:spLocks/>
          </p:cNvSpPr>
          <p:nvPr/>
        </p:nvSpPr>
        <p:spPr bwMode="auto">
          <a:xfrm>
            <a:off x="7772400" y="53340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52977" name="Freeform 49"/>
          <p:cNvSpPr>
            <a:spLocks/>
          </p:cNvSpPr>
          <p:nvPr/>
        </p:nvSpPr>
        <p:spPr bwMode="auto">
          <a:xfrm>
            <a:off x="7086600" y="53340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160388251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p:txBody>
          <a:bodyPr/>
          <a:lstStyle/>
          <a:p>
            <a:pPr eaLnBrk="1" hangingPunct="1"/>
            <a:r>
              <a:rPr lang="en-US" altLang="en-US">
                <a:solidFill>
                  <a:srgbClr val="0070C0"/>
                </a:solidFill>
              </a:rPr>
              <a:t>Prefix Conversion</a:t>
            </a:r>
          </a:p>
        </p:txBody>
      </p:sp>
      <p:graphicFrame>
        <p:nvGraphicFramePr>
          <p:cNvPr id="9219"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53997" name="Arc 45"/>
          <p:cNvSpPr>
            <a:spLocks/>
          </p:cNvSpPr>
          <p:nvPr/>
        </p:nvSpPr>
        <p:spPr bwMode="auto">
          <a:xfrm>
            <a:off x="1828800" y="5783263"/>
            <a:ext cx="6477000" cy="1074737"/>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27MHz to KHz</a:t>
            </a:r>
            <a:endParaRPr lang="en-US" altLang="en-US" sz="4000">
              <a:solidFill>
                <a:srgbClr val="333399"/>
              </a:solidFill>
              <a:cs typeface="Arial" charset="0"/>
            </a:endParaRPr>
          </a:p>
          <a:p>
            <a:pPr eaLnBrk="1" fontAlgn="base" hangingPunct="1">
              <a:spcBef>
                <a:spcPct val="30000"/>
              </a:spcBef>
              <a:spcAft>
                <a:spcPct val="0"/>
              </a:spcAft>
              <a:buFontTx/>
              <a:buNone/>
            </a:pPr>
            <a:r>
              <a:rPr lang="en-US" altLang="en-US" sz="2800">
                <a:solidFill>
                  <a:srgbClr val="333399"/>
                </a:solidFill>
                <a:cs typeface="Arial" charset="0"/>
              </a:rPr>
              <a:t>27MHz = 27.000MHz = 27,000.KHz</a:t>
            </a:r>
          </a:p>
        </p:txBody>
      </p:sp>
      <p:sp>
        <p:nvSpPr>
          <p:cNvPr id="253998" name="Text Box 47"/>
          <p:cNvSpPr txBox="1">
            <a:spLocks noChangeArrowheads="1"/>
          </p:cNvSpPr>
          <p:nvPr/>
        </p:nvSpPr>
        <p:spPr bwMode="auto">
          <a:xfrm>
            <a:off x="2667000" y="4953000"/>
            <a:ext cx="1752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27.000</a:t>
            </a:r>
          </a:p>
        </p:txBody>
      </p:sp>
      <p:sp>
        <p:nvSpPr>
          <p:cNvPr id="253999" name="Freeform 49"/>
          <p:cNvSpPr>
            <a:spLocks/>
          </p:cNvSpPr>
          <p:nvPr/>
        </p:nvSpPr>
        <p:spPr bwMode="auto">
          <a:xfrm>
            <a:off x="3200400" y="54102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type="triangle" w="med" len="me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733059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Title 1"/>
          <p:cNvSpPr>
            <a:spLocks noGrp="1"/>
          </p:cNvSpPr>
          <p:nvPr>
            <p:ph type="title"/>
          </p:nvPr>
        </p:nvSpPr>
        <p:spPr/>
        <p:txBody>
          <a:bodyPr/>
          <a:lstStyle/>
          <a:p>
            <a:r>
              <a:rPr lang="en-US" altLang="en-US"/>
              <a:t>T5B01</a:t>
            </a:r>
          </a:p>
        </p:txBody>
      </p:sp>
      <p:sp>
        <p:nvSpPr>
          <p:cNvPr id="3" name="Content Placeholder 2"/>
          <p:cNvSpPr>
            <a:spLocks noGrp="1"/>
          </p:cNvSpPr>
          <p:nvPr>
            <p:ph idx="1"/>
          </p:nvPr>
        </p:nvSpPr>
        <p:spPr/>
        <p:txBody>
          <a:bodyPr/>
          <a:lstStyle/>
          <a:p>
            <a:pPr>
              <a:buFontTx/>
              <a:buNone/>
            </a:pPr>
            <a:r>
              <a:rPr lang="en-US" altLang="en-US" dirty="0"/>
              <a:t>How many milliamperes is 1.5 amperes?</a:t>
            </a:r>
          </a:p>
          <a:p>
            <a:pPr>
              <a:buFontTx/>
              <a:buNone/>
            </a:pPr>
            <a:r>
              <a:rPr lang="en-US" altLang="en-US" dirty="0"/>
              <a:t>A. 15 milliamperes</a:t>
            </a:r>
          </a:p>
          <a:p>
            <a:pPr>
              <a:buFontTx/>
              <a:buNone/>
            </a:pPr>
            <a:r>
              <a:rPr lang="en-US" altLang="en-US" dirty="0"/>
              <a:t>B. 150 milliamperes</a:t>
            </a:r>
          </a:p>
          <a:p>
            <a:pPr>
              <a:buFontTx/>
              <a:buNone/>
            </a:pPr>
            <a:r>
              <a:rPr lang="en-US" altLang="en-US" dirty="0"/>
              <a:t>C. 1500 milliamperes</a:t>
            </a:r>
          </a:p>
          <a:p>
            <a:pPr>
              <a:buFontTx/>
              <a:buNone/>
            </a:pPr>
            <a:r>
              <a:rPr lang="en-US" altLang="en-US" dirty="0"/>
              <a:t>D. 15,000 milliamperes</a:t>
            </a:r>
          </a:p>
        </p:txBody>
      </p:sp>
    </p:spTree>
    <p:extLst>
      <p:ext uri="{BB962C8B-B14F-4D97-AF65-F5344CB8AC3E}">
        <p14:creationId xmlns:p14="http://schemas.microsoft.com/office/powerpoint/2010/main" val="23748278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Title 1"/>
          <p:cNvSpPr>
            <a:spLocks noGrp="1"/>
          </p:cNvSpPr>
          <p:nvPr>
            <p:ph type="title"/>
          </p:nvPr>
        </p:nvSpPr>
        <p:spPr/>
        <p:txBody>
          <a:bodyPr/>
          <a:lstStyle/>
          <a:p>
            <a:r>
              <a:rPr lang="en-US" altLang="en-US"/>
              <a:t>T5B01</a:t>
            </a:r>
          </a:p>
        </p:txBody>
      </p:sp>
      <p:sp>
        <p:nvSpPr>
          <p:cNvPr id="3" name="Content Placeholder 2"/>
          <p:cNvSpPr>
            <a:spLocks noGrp="1"/>
          </p:cNvSpPr>
          <p:nvPr>
            <p:ph idx="1"/>
          </p:nvPr>
        </p:nvSpPr>
        <p:spPr/>
        <p:txBody>
          <a:bodyPr/>
          <a:lstStyle/>
          <a:p>
            <a:pPr>
              <a:buFontTx/>
              <a:buNone/>
            </a:pPr>
            <a:r>
              <a:rPr lang="en-US" altLang="en-US" dirty="0"/>
              <a:t>How many milliamperes is 1.5 amperes?</a:t>
            </a:r>
          </a:p>
          <a:p>
            <a:pPr>
              <a:buFontTx/>
              <a:buNone/>
            </a:pPr>
            <a:r>
              <a:rPr lang="en-US" altLang="en-US" dirty="0">
                <a:solidFill>
                  <a:schemeClr val="bg1">
                    <a:lumMod val="75000"/>
                  </a:schemeClr>
                </a:solidFill>
              </a:rPr>
              <a:t>A. 15 milliamperes</a:t>
            </a:r>
          </a:p>
          <a:p>
            <a:pPr>
              <a:buFontTx/>
              <a:buNone/>
            </a:pPr>
            <a:r>
              <a:rPr lang="en-US" altLang="en-US" dirty="0">
                <a:solidFill>
                  <a:schemeClr val="bg1">
                    <a:lumMod val="75000"/>
                  </a:schemeClr>
                </a:solidFill>
              </a:rPr>
              <a:t>B. 150 milliamperes</a:t>
            </a:r>
          </a:p>
          <a:p>
            <a:pPr>
              <a:buFontTx/>
              <a:buNone/>
            </a:pPr>
            <a:r>
              <a:rPr lang="en-US" altLang="en-US" dirty="0"/>
              <a:t>C. 1500 milliamperes</a:t>
            </a:r>
          </a:p>
          <a:p>
            <a:pPr>
              <a:buFontTx/>
              <a:buNone/>
            </a:pPr>
            <a:r>
              <a:rPr lang="en-US" altLang="en-US" dirty="0">
                <a:solidFill>
                  <a:schemeClr val="bg1">
                    <a:lumMod val="75000"/>
                  </a:schemeClr>
                </a:solidFill>
              </a:rPr>
              <a:t>D. 15,000 milliamperes</a:t>
            </a:r>
          </a:p>
        </p:txBody>
      </p:sp>
      <p:sp>
        <p:nvSpPr>
          <p:cNvPr id="4" name="TextBox 3"/>
          <p:cNvSpPr txBox="1">
            <a:spLocks noChangeArrowheads="1"/>
          </p:cNvSpPr>
          <p:nvPr/>
        </p:nvSpPr>
        <p:spPr bwMode="auto">
          <a:xfrm>
            <a:off x="6248400" y="6308725"/>
            <a:ext cx="2590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(See Next Slide)</a:t>
            </a:r>
          </a:p>
        </p:txBody>
      </p:sp>
    </p:spTree>
    <p:extLst>
      <p:ext uri="{BB962C8B-B14F-4D97-AF65-F5344CB8AC3E}">
        <p14:creationId xmlns:p14="http://schemas.microsoft.com/office/powerpoint/2010/main" val="41833323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1"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56044" name="Arc 45"/>
          <p:cNvSpPr>
            <a:spLocks/>
          </p:cNvSpPr>
          <p:nvPr/>
        </p:nvSpPr>
        <p:spPr bwMode="auto">
          <a:xfrm>
            <a:off x="2667000" y="5783263"/>
            <a:ext cx="4267200" cy="1074737"/>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1.5A to mA </a:t>
            </a:r>
          </a:p>
          <a:p>
            <a:pPr eaLnBrk="1" fontAlgn="base" hangingPunct="1">
              <a:spcBef>
                <a:spcPct val="30000"/>
              </a:spcBef>
              <a:spcAft>
                <a:spcPct val="0"/>
              </a:spcAft>
              <a:buFontTx/>
              <a:buNone/>
            </a:pPr>
            <a:r>
              <a:rPr lang="en-US" altLang="en-US" sz="2800">
                <a:solidFill>
                  <a:srgbClr val="333399"/>
                </a:solidFill>
                <a:cs typeface="Arial" charset="0"/>
              </a:rPr>
              <a:t>1.5A = 1.500A = 1,500mA</a:t>
            </a:r>
          </a:p>
        </p:txBody>
      </p:sp>
      <p:sp>
        <p:nvSpPr>
          <p:cNvPr id="256045" name="Text Box 46"/>
          <p:cNvSpPr txBox="1">
            <a:spLocks noChangeArrowheads="1"/>
          </p:cNvSpPr>
          <p:nvPr/>
        </p:nvSpPr>
        <p:spPr bwMode="auto">
          <a:xfrm>
            <a:off x="381000" y="51816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56046" name="Text Box 47"/>
          <p:cNvSpPr txBox="1">
            <a:spLocks noChangeArrowheads="1"/>
          </p:cNvSpPr>
          <p:nvPr/>
        </p:nvSpPr>
        <p:spPr bwMode="auto">
          <a:xfrm>
            <a:off x="4724400" y="4953000"/>
            <a:ext cx="152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1.500</a:t>
            </a:r>
          </a:p>
        </p:txBody>
      </p:sp>
      <p:sp>
        <p:nvSpPr>
          <p:cNvPr id="256047" name="Freeform 48"/>
          <p:cNvSpPr>
            <a:spLocks/>
          </p:cNvSpPr>
          <p:nvPr/>
        </p:nvSpPr>
        <p:spPr bwMode="auto">
          <a:xfrm>
            <a:off x="5029200" y="54102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type="triangle" w="med" len="me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25076670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Title 1"/>
          <p:cNvSpPr>
            <a:spLocks noGrp="1"/>
          </p:cNvSpPr>
          <p:nvPr>
            <p:ph type="title"/>
          </p:nvPr>
        </p:nvSpPr>
        <p:spPr/>
        <p:txBody>
          <a:bodyPr/>
          <a:lstStyle/>
          <a:p>
            <a:r>
              <a:rPr lang="en-US" altLang="en-US"/>
              <a:t>T5B02</a:t>
            </a:r>
          </a:p>
        </p:txBody>
      </p:sp>
      <p:sp>
        <p:nvSpPr>
          <p:cNvPr id="3" name="Content Placeholder 2"/>
          <p:cNvSpPr>
            <a:spLocks noGrp="1"/>
          </p:cNvSpPr>
          <p:nvPr>
            <p:ph idx="1"/>
          </p:nvPr>
        </p:nvSpPr>
        <p:spPr/>
        <p:txBody>
          <a:bodyPr/>
          <a:lstStyle/>
          <a:p>
            <a:pPr>
              <a:buFontTx/>
              <a:buNone/>
            </a:pPr>
            <a:r>
              <a:rPr lang="en-US" altLang="en-US" dirty="0"/>
              <a:t>Which is equal to 1,500,000 hertz?</a:t>
            </a:r>
          </a:p>
          <a:p>
            <a:pPr>
              <a:buFontTx/>
              <a:buNone/>
            </a:pPr>
            <a:r>
              <a:rPr lang="en-US" altLang="en-US" dirty="0"/>
              <a:t>A. 1500 kHz</a:t>
            </a:r>
          </a:p>
          <a:p>
            <a:pPr>
              <a:buFontTx/>
              <a:buNone/>
            </a:pPr>
            <a:r>
              <a:rPr lang="en-US" altLang="en-US" dirty="0"/>
              <a:t>B. 1500 MHz</a:t>
            </a:r>
          </a:p>
          <a:p>
            <a:pPr>
              <a:buFontTx/>
              <a:buNone/>
            </a:pPr>
            <a:r>
              <a:rPr lang="en-US" altLang="en-US" dirty="0"/>
              <a:t>C. 15 GHz</a:t>
            </a:r>
          </a:p>
          <a:p>
            <a:pPr>
              <a:buFontTx/>
              <a:buNone/>
            </a:pPr>
            <a:r>
              <a:rPr lang="en-US" altLang="en-US" dirty="0"/>
              <a:t>D. 150 kHz</a:t>
            </a:r>
          </a:p>
        </p:txBody>
      </p:sp>
    </p:spTree>
    <p:extLst>
      <p:ext uri="{BB962C8B-B14F-4D97-AF65-F5344CB8AC3E}">
        <p14:creationId xmlns:p14="http://schemas.microsoft.com/office/powerpoint/2010/main" val="2417853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eaLnBrk="1" hangingPunct="1"/>
            <a:r>
              <a:rPr lang="en-US" altLang="en-US">
                <a:solidFill>
                  <a:srgbClr val="0070C0"/>
                </a:solidFill>
              </a:rPr>
              <a:t>Basic Electronics Info</a:t>
            </a:r>
          </a:p>
        </p:txBody>
      </p:sp>
      <p:sp>
        <p:nvSpPr>
          <p:cNvPr id="207875" name="Rectangle 3"/>
          <p:cNvSpPr>
            <a:spLocks noGrp="1" noChangeArrowheads="1"/>
          </p:cNvSpPr>
          <p:nvPr>
            <p:ph type="body" idx="1"/>
          </p:nvPr>
        </p:nvSpPr>
        <p:spPr>
          <a:xfrm>
            <a:off x="457200" y="1447800"/>
            <a:ext cx="8458200" cy="5181600"/>
          </a:xfrm>
        </p:spPr>
        <p:txBody>
          <a:bodyPr/>
          <a:lstStyle/>
          <a:p>
            <a:pPr eaLnBrk="1" hangingPunct="1"/>
            <a:r>
              <a:rPr lang="en-US" altLang="en-US" sz="3600">
                <a:solidFill>
                  <a:srgbClr val="0070C0"/>
                </a:solidFill>
              </a:rPr>
              <a:t>E = Electro Motive Force </a:t>
            </a:r>
          </a:p>
          <a:p>
            <a:pPr eaLnBrk="1" hangingPunct="1">
              <a:buFontTx/>
              <a:buNone/>
            </a:pPr>
            <a:r>
              <a:rPr lang="en-US" altLang="en-US" sz="3600">
                <a:solidFill>
                  <a:srgbClr val="0070C0"/>
                </a:solidFill>
              </a:rPr>
              <a:t>			Measured in Volts = V</a:t>
            </a:r>
          </a:p>
          <a:p>
            <a:pPr eaLnBrk="1" hangingPunct="1"/>
            <a:r>
              <a:rPr lang="en-US" altLang="en-US" sz="3600">
                <a:solidFill>
                  <a:srgbClr val="0070C0"/>
                </a:solidFill>
              </a:rPr>
              <a:t>I = Intensity of Current Flow</a:t>
            </a:r>
          </a:p>
          <a:p>
            <a:pPr eaLnBrk="1" hangingPunct="1">
              <a:buFontTx/>
              <a:buNone/>
            </a:pPr>
            <a:r>
              <a:rPr lang="en-US" altLang="en-US" sz="3600">
                <a:solidFill>
                  <a:srgbClr val="0070C0"/>
                </a:solidFill>
              </a:rPr>
              <a:t>			Measured Amperes (Amps) = A</a:t>
            </a:r>
          </a:p>
          <a:p>
            <a:pPr eaLnBrk="1" hangingPunct="1"/>
            <a:r>
              <a:rPr lang="en-US" altLang="en-US" sz="3600">
                <a:solidFill>
                  <a:srgbClr val="0070C0"/>
                </a:solidFill>
              </a:rPr>
              <a:t>R = Resistance </a:t>
            </a:r>
          </a:p>
          <a:p>
            <a:pPr eaLnBrk="1" hangingPunct="1">
              <a:buFontTx/>
              <a:buNone/>
            </a:pPr>
            <a:r>
              <a:rPr lang="en-US" altLang="en-US" sz="3600">
                <a:solidFill>
                  <a:srgbClr val="0070C0"/>
                </a:solidFill>
              </a:rPr>
              <a:t>			Measured in Ohms = </a:t>
            </a:r>
            <a:r>
              <a:rPr lang="en-US" altLang="en-US" sz="3600">
                <a:solidFill>
                  <a:srgbClr val="0070C0"/>
                </a:solidFill>
                <a:sym typeface="Symbol" pitchFamily="18" charset="2"/>
              </a:rPr>
              <a:t></a:t>
            </a:r>
          </a:p>
          <a:p>
            <a:pPr eaLnBrk="1" hangingPunct="1"/>
            <a:r>
              <a:rPr lang="en-US" altLang="en-US" sz="3600">
                <a:solidFill>
                  <a:srgbClr val="0070C0"/>
                </a:solidFill>
                <a:sym typeface="Symbol" pitchFamily="18" charset="2"/>
              </a:rPr>
              <a:t>P = Power</a:t>
            </a:r>
          </a:p>
          <a:p>
            <a:pPr eaLnBrk="1" hangingPunct="1">
              <a:buFontTx/>
              <a:buNone/>
            </a:pPr>
            <a:r>
              <a:rPr lang="en-US" altLang="en-US" sz="3600">
                <a:solidFill>
                  <a:srgbClr val="0070C0"/>
                </a:solidFill>
                <a:sym typeface="Symbol" pitchFamily="18" charset="2"/>
              </a:rPr>
              <a:t>			Measured in Watts = W</a:t>
            </a:r>
          </a:p>
        </p:txBody>
      </p:sp>
    </p:spTree>
    <p:extLst>
      <p:ext uri="{BB962C8B-B14F-4D97-AF65-F5344CB8AC3E}">
        <p14:creationId xmlns:p14="http://schemas.microsoft.com/office/powerpoint/2010/main" val="404560792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Title 1"/>
          <p:cNvSpPr>
            <a:spLocks noGrp="1"/>
          </p:cNvSpPr>
          <p:nvPr>
            <p:ph type="title"/>
          </p:nvPr>
        </p:nvSpPr>
        <p:spPr/>
        <p:txBody>
          <a:bodyPr/>
          <a:lstStyle/>
          <a:p>
            <a:r>
              <a:rPr lang="en-US" altLang="en-US"/>
              <a:t>T5B02</a:t>
            </a:r>
          </a:p>
        </p:txBody>
      </p:sp>
      <p:sp>
        <p:nvSpPr>
          <p:cNvPr id="3" name="Content Placeholder 2"/>
          <p:cNvSpPr>
            <a:spLocks noGrp="1"/>
          </p:cNvSpPr>
          <p:nvPr>
            <p:ph idx="1"/>
          </p:nvPr>
        </p:nvSpPr>
        <p:spPr/>
        <p:txBody>
          <a:bodyPr/>
          <a:lstStyle/>
          <a:p>
            <a:pPr>
              <a:buFontTx/>
              <a:buNone/>
            </a:pPr>
            <a:r>
              <a:rPr lang="en-US" altLang="en-US" dirty="0"/>
              <a:t>Which is equal to 1,500,000 hertz?</a:t>
            </a:r>
          </a:p>
          <a:p>
            <a:pPr>
              <a:buFontTx/>
              <a:buNone/>
            </a:pPr>
            <a:r>
              <a:rPr lang="en-US" altLang="en-US" dirty="0"/>
              <a:t>A. 1500 kHz</a:t>
            </a:r>
          </a:p>
          <a:p>
            <a:pPr>
              <a:buFontTx/>
              <a:buNone/>
            </a:pPr>
            <a:r>
              <a:rPr lang="en-US" altLang="en-US" dirty="0">
                <a:solidFill>
                  <a:schemeClr val="bg1">
                    <a:lumMod val="75000"/>
                  </a:schemeClr>
                </a:solidFill>
              </a:rPr>
              <a:t>B. 1500 MHz</a:t>
            </a:r>
          </a:p>
          <a:p>
            <a:pPr>
              <a:buFontTx/>
              <a:buNone/>
            </a:pPr>
            <a:r>
              <a:rPr lang="en-US" altLang="en-US" dirty="0">
                <a:solidFill>
                  <a:schemeClr val="bg1">
                    <a:lumMod val="75000"/>
                  </a:schemeClr>
                </a:solidFill>
              </a:rPr>
              <a:t>C. 15 GHz</a:t>
            </a:r>
          </a:p>
          <a:p>
            <a:pPr>
              <a:buFontTx/>
              <a:buNone/>
            </a:pPr>
            <a:r>
              <a:rPr lang="en-US" altLang="en-US" dirty="0">
                <a:solidFill>
                  <a:schemeClr val="bg1">
                    <a:lumMod val="75000"/>
                  </a:schemeClr>
                </a:solidFill>
              </a:rPr>
              <a:t>D. 150 kHz</a:t>
            </a:r>
          </a:p>
        </p:txBody>
      </p:sp>
      <p:sp>
        <p:nvSpPr>
          <p:cNvPr id="4" name="TextBox 3"/>
          <p:cNvSpPr txBox="1">
            <a:spLocks noChangeArrowheads="1"/>
          </p:cNvSpPr>
          <p:nvPr/>
        </p:nvSpPr>
        <p:spPr bwMode="auto">
          <a:xfrm>
            <a:off x="6096000" y="6282449"/>
            <a:ext cx="2590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(See Next Slide)</a:t>
            </a:r>
          </a:p>
        </p:txBody>
      </p:sp>
    </p:spTree>
    <p:extLst>
      <p:ext uri="{BB962C8B-B14F-4D97-AF65-F5344CB8AC3E}">
        <p14:creationId xmlns:p14="http://schemas.microsoft.com/office/powerpoint/2010/main" val="61061454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3"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58092" name="Arc 45"/>
          <p:cNvSpPr>
            <a:spLocks/>
          </p:cNvSpPr>
          <p:nvPr/>
        </p:nvSpPr>
        <p:spPr bwMode="auto">
          <a:xfrm>
            <a:off x="2667000" y="5783263"/>
            <a:ext cx="5562600" cy="108267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dirty="0">
                <a:solidFill>
                  <a:srgbClr val="333399"/>
                </a:solidFill>
                <a:cs typeface="Arial" charset="0"/>
              </a:rPr>
              <a:t>Convert 1,500,000 Hz to </a:t>
            </a:r>
            <a:r>
              <a:rPr lang="en-US" altLang="en-US" sz="2800" dirty="0" err="1">
                <a:solidFill>
                  <a:srgbClr val="333399"/>
                </a:solidFill>
                <a:cs typeface="Arial" charset="0"/>
              </a:rPr>
              <a:t>KHz</a:t>
            </a:r>
            <a:r>
              <a:rPr lang="en-US" altLang="en-US" sz="2800" dirty="0">
                <a:solidFill>
                  <a:srgbClr val="333399"/>
                </a:solidFill>
                <a:cs typeface="Arial" charset="0"/>
              </a:rPr>
              <a:t> </a:t>
            </a:r>
          </a:p>
          <a:p>
            <a:pPr eaLnBrk="1" fontAlgn="base" hangingPunct="1">
              <a:spcBef>
                <a:spcPct val="30000"/>
              </a:spcBef>
              <a:spcAft>
                <a:spcPct val="0"/>
              </a:spcAft>
              <a:buFontTx/>
              <a:buNone/>
            </a:pPr>
            <a:r>
              <a:rPr lang="en-US" altLang="en-US" sz="2800" dirty="0">
                <a:solidFill>
                  <a:srgbClr val="333399"/>
                </a:solidFill>
                <a:cs typeface="Arial" charset="0"/>
              </a:rPr>
              <a:t>1,500.000 </a:t>
            </a:r>
            <a:r>
              <a:rPr lang="en-US" altLang="en-US" sz="2800" dirty="0" err="1">
                <a:solidFill>
                  <a:srgbClr val="333399"/>
                </a:solidFill>
                <a:cs typeface="Arial" charset="0"/>
              </a:rPr>
              <a:t>KHz</a:t>
            </a:r>
            <a:r>
              <a:rPr lang="en-US" altLang="en-US" sz="2800" dirty="0">
                <a:solidFill>
                  <a:srgbClr val="333399"/>
                </a:solidFill>
                <a:cs typeface="Arial" charset="0"/>
              </a:rPr>
              <a:t> = 1,500.KHz</a:t>
            </a:r>
          </a:p>
        </p:txBody>
      </p:sp>
      <p:sp>
        <p:nvSpPr>
          <p:cNvPr id="258093" name="Text Box 46"/>
          <p:cNvSpPr txBox="1">
            <a:spLocks noChangeArrowheads="1"/>
          </p:cNvSpPr>
          <p:nvPr/>
        </p:nvSpPr>
        <p:spPr bwMode="auto">
          <a:xfrm>
            <a:off x="381000" y="51816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58094" name="Text Box 47"/>
          <p:cNvSpPr txBox="1">
            <a:spLocks noChangeArrowheads="1"/>
          </p:cNvSpPr>
          <p:nvPr/>
        </p:nvSpPr>
        <p:spPr bwMode="auto">
          <a:xfrm>
            <a:off x="3124200" y="4953000"/>
            <a:ext cx="2438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1,500,000.</a:t>
            </a:r>
          </a:p>
        </p:txBody>
      </p:sp>
      <p:sp>
        <p:nvSpPr>
          <p:cNvPr id="258095" name="Freeform 49"/>
          <p:cNvSpPr>
            <a:spLocks/>
          </p:cNvSpPr>
          <p:nvPr/>
        </p:nvSpPr>
        <p:spPr bwMode="auto">
          <a:xfrm>
            <a:off x="4191000" y="54102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180929656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Title 1"/>
          <p:cNvSpPr>
            <a:spLocks noGrp="1"/>
          </p:cNvSpPr>
          <p:nvPr>
            <p:ph type="title"/>
          </p:nvPr>
        </p:nvSpPr>
        <p:spPr/>
        <p:txBody>
          <a:bodyPr/>
          <a:lstStyle/>
          <a:p>
            <a:r>
              <a:rPr lang="en-US" altLang="en-US"/>
              <a:t>T5B03</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Which is equal to one kilovolt?</a:t>
            </a:r>
          </a:p>
          <a:p>
            <a:pPr>
              <a:buFontTx/>
              <a:buNone/>
            </a:pPr>
            <a:r>
              <a:rPr lang="en-US" altLang="en-US" dirty="0"/>
              <a:t>A. One one-thousandth of a volt</a:t>
            </a:r>
          </a:p>
          <a:p>
            <a:pPr>
              <a:buFontTx/>
              <a:buNone/>
            </a:pPr>
            <a:r>
              <a:rPr lang="en-US" altLang="en-US" dirty="0"/>
              <a:t>B. One hundred volts</a:t>
            </a:r>
          </a:p>
          <a:p>
            <a:pPr>
              <a:buFontTx/>
              <a:buNone/>
            </a:pPr>
            <a:r>
              <a:rPr lang="en-US" altLang="en-US" dirty="0"/>
              <a:t>C. One thousand volts</a:t>
            </a:r>
          </a:p>
          <a:p>
            <a:pPr>
              <a:buFontTx/>
              <a:buNone/>
            </a:pPr>
            <a:r>
              <a:rPr lang="en-US" altLang="en-US" dirty="0"/>
              <a:t>D. One million volts</a:t>
            </a:r>
          </a:p>
        </p:txBody>
      </p:sp>
    </p:spTree>
    <p:extLst>
      <p:ext uri="{BB962C8B-B14F-4D97-AF65-F5344CB8AC3E}">
        <p14:creationId xmlns:p14="http://schemas.microsoft.com/office/powerpoint/2010/main" val="24708255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Title 1"/>
          <p:cNvSpPr>
            <a:spLocks noGrp="1"/>
          </p:cNvSpPr>
          <p:nvPr>
            <p:ph type="title"/>
          </p:nvPr>
        </p:nvSpPr>
        <p:spPr/>
        <p:txBody>
          <a:bodyPr/>
          <a:lstStyle/>
          <a:p>
            <a:r>
              <a:rPr lang="en-US" altLang="en-US"/>
              <a:t>T5B03</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dirty="0"/>
              <a:t>Which is equal to one kilovolt?</a:t>
            </a:r>
          </a:p>
          <a:p>
            <a:pPr>
              <a:buFontTx/>
              <a:buNone/>
            </a:pPr>
            <a:r>
              <a:rPr lang="en-US" altLang="en-US" dirty="0">
                <a:solidFill>
                  <a:schemeClr val="bg1">
                    <a:lumMod val="75000"/>
                  </a:schemeClr>
                </a:solidFill>
              </a:rPr>
              <a:t>A. One one-thousandth of a volt</a:t>
            </a:r>
          </a:p>
          <a:p>
            <a:pPr>
              <a:buFontTx/>
              <a:buNone/>
            </a:pPr>
            <a:r>
              <a:rPr lang="en-US" altLang="en-US" dirty="0">
                <a:solidFill>
                  <a:schemeClr val="bg1">
                    <a:lumMod val="75000"/>
                  </a:schemeClr>
                </a:solidFill>
              </a:rPr>
              <a:t>B. One hundred volts</a:t>
            </a:r>
          </a:p>
          <a:p>
            <a:pPr>
              <a:buFontTx/>
              <a:buNone/>
            </a:pPr>
            <a:r>
              <a:rPr lang="en-US" altLang="en-US" dirty="0"/>
              <a:t>C. One thousand volts</a:t>
            </a:r>
          </a:p>
          <a:p>
            <a:pPr>
              <a:buFontTx/>
              <a:buNone/>
            </a:pPr>
            <a:r>
              <a:rPr lang="en-US" altLang="en-US" dirty="0">
                <a:solidFill>
                  <a:schemeClr val="bg1">
                    <a:lumMod val="75000"/>
                  </a:schemeClr>
                </a:solidFill>
              </a:rPr>
              <a:t>D. One million volts</a:t>
            </a:r>
          </a:p>
        </p:txBody>
      </p:sp>
      <p:sp>
        <p:nvSpPr>
          <p:cNvPr id="4" name="TextBox 3"/>
          <p:cNvSpPr txBox="1">
            <a:spLocks noChangeArrowheads="1"/>
          </p:cNvSpPr>
          <p:nvPr/>
        </p:nvSpPr>
        <p:spPr bwMode="auto">
          <a:xfrm>
            <a:off x="3276600" y="5181600"/>
            <a:ext cx="3787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b="1">
                <a:solidFill>
                  <a:srgbClr val="0070C0"/>
                </a:solidFill>
                <a:cs typeface="Arial" charset="0"/>
              </a:rPr>
              <a:t>Kilo = Thousand = 1,000.</a:t>
            </a:r>
          </a:p>
        </p:txBody>
      </p:sp>
    </p:spTree>
    <p:extLst>
      <p:ext uri="{BB962C8B-B14F-4D97-AF65-F5344CB8AC3E}">
        <p14:creationId xmlns:p14="http://schemas.microsoft.com/office/powerpoint/2010/main" val="143503002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Title 1"/>
          <p:cNvSpPr>
            <a:spLocks noGrp="1"/>
          </p:cNvSpPr>
          <p:nvPr>
            <p:ph type="title"/>
          </p:nvPr>
        </p:nvSpPr>
        <p:spPr/>
        <p:txBody>
          <a:bodyPr/>
          <a:lstStyle/>
          <a:p>
            <a:r>
              <a:rPr lang="en-US" altLang="en-US"/>
              <a:t>T5B04</a:t>
            </a:r>
          </a:p>
        </p:txBody>
      </p:sp>
      <p:sp>
        <p:nvSpPr>
          <p:cNvPr id="3" name="Content Placeholder 2"/>
          <p:cNvSpPr>
            <a:spLocks noGrp="1"/>
          </p:cNvSpPr>
          <p:nvPr>
            <p:ph idx="1"/>
          </p:nvPr>
        </p:nvSpPr>
        <p:spPr/>
        <p:txBody>
          <a:bodyPr/>
          <a:lstStyle/>
          <a:p>
            <a:pPr>
              <a:buFontTx/>
              <a:buNone/>
            </a:pPr>
            <a:r>
              <a:rPr lang="en-US" altLang="en-US" dirty="0"/>
              <a:t>Which is equal to one microvolt?</a:t>
            </a:r>
          </a:p>
          <a:p>
            <a:pPr>
              <a:buFontTx/>
              <a:buNone/>
            </a:pPr>
            <a:r>
              <a:rPr lang="en-US" altLang="en-US" dirty="0"/>
              <a:t>A. One one-millionth of a volt</a:t>
            </a:r>
          </a:p>
          <a:p>
            <a:pPr>
              <a:buFontTx/>
              <a:buNone/>
            </a:pPr>
            <a:r>
              <a:rPr lang="en-US" altLang="en-US" dirty="0"/>
              <a:t>B. One million volts</a:t>
            </a:r>
          </a:p>
          <a:p>
            <a:pPr>
              <a:buFontTx/>
              <a:buNone/>
            </a:pPr>
            <a:r>
              <a:rPr lang="en-US" altLang="en-US" dirty="0"/>
              <a:t>C. One thousand kilovolts</a:t>
            </a:r>
          </a:p>
          <a:p>
            <a:pPr>
              <a:buFontTx/>
              <a:buNone/>
            </a:pPr>
            <a:r>
              <a:rPr lang="en-US" altLang="en-US" dirty="0"/>
              <a:t>D. One one-thousandth of a volt</a:t>
            </a:r>
          </a:p>
          <a:p>
            <a:pPr>
              <a:buFontTx/>
              <a:buNone/>
            </a:pPr>
            <a:endParaRPr lang="en-US" altLang="en-US" dirty="0"/>
          </a:p>
        </p:txBody>
      </p:sp>
    </p:spTree>
    <p:extLst>
      <p:ext uri="{BB962C8B-B14F-4D97-AF65-F5344CB8AC3E}">
        <p14:creationId xmlns:p14="http://schemas.microsoft.com/office/powerpoint/2010/main" val="302734344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Title 1"/>
          <p:cNvSpPr>
            <a:spLocks noGrp="1"/>
          </p:cNvSpPr>
          <p:nvPr>
            <p:ph type="title"/>
          </p:nvPr>
        </p:nvSpPr>
        <p:spPr/>
        <p:txBody>
          <a:bodyPr/>
          <a:lstStyle/>
          <a:p>
            <a:r>
              <a:rPr lang="en-US" altLang="en-US"/>
              <a:t>T5B04</a:t>
            </a:r>
          </a:p>
        </p:txBody>
      </p:sp>
      <p:sp>
        <p:nvSpPr>
          <p:cNvPr id="3" name="Content Placeholder 2"/>
          <p:cNvSpPr>
            <a:spLocks noGrp="1"/>
          </p:cNvSpPr>
          <p:nvPr>
            <p:ph idx="1"/>
          </p:nvPr>
        </p:nvSpPr>
        <p:spPr/>
        <p:txBody>
          <a:bodyPr/>
          <a:lstStyle/>
          <a:p>
            <a:pPr>
              <a:buFontTx/>
              <a:buNone/>
            </a:pPr>
            <a:r>
              <a:rPr lang="en-US" altLang="en-US" dirty="0"/>
              <a:t>Which is equal to one microvolt?</a:t>
            </a:r>
          </a:p>
          <a:p>
            <a:pPr>
              <a:buFontTx/>
              <a:buNone/>
            </a:pPr>
            <a:r>
              <a:rPr lang="en-US" altLang="en-US" dirty="0"/>
              <a:t>A. One one-millionth of a volt</a:t>
            </a:r>
          </a:p>
          <a:p>
            <a:pPr>
              <a:buFontTx/>
              <a:buNone/>
            </a:pPr>
            <a:r>
              <a:rPr lang="en-US" altLang="en-US" dirty="0">
                <a:solidFill>
                  <a:schemeClr val="bg1">
                    <a:lumMod val="75000"/>
                  </a:schemeClr>
                </a:solidFill>
              </a:rPr>
              <a:t>B. One million volts</a:t>
            </a:r>
          </a:p>
          <a:p>
            <a:pPr>
              <a:buFontTx/>
              <a:buNone/>
            </a:pPr>
            <a:r>
              <a:rPr lang="en-US" altLang="en-US" dirty="0">
                <a:solidFill>
                  <a:schemeClr val="bg1">
                    <a:lumMod val="75000"/>
                  </a:schemeClr>
                </a:solidFill>
              </a:rPr>
              <a:t>C. One thousand kilovolts</a:t>
            </a:r>
          </a:p>
          <a:p>
            <a:pPr>
              <a:buFontTx/>
              <a:buNone/>
            </a:pPr>
            <a:r>
              <a:rPr lang="en-US" altLang="en-US" dirty="0">
                <a:solidFill>
                  <a:schemeClr val="bg1">
                    <a:lumMod val="75000"/>
                  </a:schemeClr>
                </a:solidFill>
              </a:rPr>
              <a:t>D. One one-thousandth of a volt</a:t>
            </a:r>
          </a:p>
          <a:p>
            <a:pPr>
              <a:buFontTx/>
              <a:buNone/>
            </a:pPr>
            <a:endParaRPr lang="en-US" altLang="en-US" dirty="0"/>
          </a:p>
        </p:txBody>
      </p:sp>
      <p:sp>
        <p:nvSpPr>
          <p:cNvPr id="4" name="Text Box 45"/>
          <p:cNvSpPr txBox="1">
            <a:spLocks noChangeArrowheads="1"/>
          </p:cNvSpPr>
          <p:nvPr/>
        </p:nvSpPr>
        <p:spPr bwMode="auto">
          <a:xfrm>
            <a:off x="228600" y="489267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b="1">
                <a:solidFill>
                  <a:srgbClr val="0070C0"/>
                </a:solidFill>
                <a:cs typeface="Arial" charset="0"/>
              </a:rPr>
              <a:t>Micro = Millionth = 0.000,001 or 1/1,000,000.</a:t>
            </a:r>
          </a:p>
        </p:txBody>
      </p:sp>
    </p:spTree>
    <p:extLst>
      <p:ext uri="{BB962C8B-B14F-4D97-AF65-F5344CB8AC3E}">
        <p14:creationId xmlns:p14="http://schemas.microsoft.com/office/powerpoint/2010/main" val="151724328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Title 1"/>
          <p:cNvSpPr>
            <a:spLocks noGrp="1"/>
          </p:cNvSpPr>
          <p:nvPr>
            <p:ph type="title"/>
          </p:nvPr>
        </p:nvSpPr>
        <p:spPr/>
        <p:txBody>
          <a:bodyPr/>
          <a:lstStyle/>
          <a:p>
            <a:r>
              <a:rPr lang="en-US" altLang="en-US"/>
              <a:t>T5B05</a:t>
            </a:r>
          </a:p>
        </p:txBody>
      </p:sp>
      <p:sp>
        <p:nvSpPr>
          <p:cNvPr id="3" name="Content Placeholder 2"/>
          <p:cNvSpPr>
            <a:spLocks noGrp="1"/>
          </p:cNvSpPr>
          <p:nvPr>
            <p:ph idx="1"/>
          </p:nvPr>
        </p:nvSpPr>
        <p:spPr/>
        <p:txBody>
          <a:bodyPr/>
          <a:lstStyle/>
          <a:p>
            <a:pPr>
              <a:buFontTx/>
              <a:buNone/>
            </a:pPr>
            <a:r>
              <a:rPr lang="en-US" altLang="en-US" dirty="0"/>
              <a:t>Which is equal to 500 milliwatts?</a:t>
            </a:r>
          </a:p>
          <a:p>
            <a:pPr>
              <a:buFontTx/>
              <a:buNone/>
            </a:pPr>
            <a:r>
              <a:rPr lang="en-US" altLang="en-US" dirty="0"/>
              <a:t>A. 0.02 watts</a:t>
            </a:r>
          </a:p>
          <a:p>
            <a:pPr>
              <a:buFontTx/>
              <a:buNone/>
            </a:pPr>
            <a:r>
              <a:rPr lang="en-US" altLang="en-US" dirty="0"/>
              <a:t>B. 0.5 watts</a:t>
            </a:r>
          </a:p>
          <a:p>
            <a:pPr>
              <a:buFontTx/>
              <a:buNone/>
            </a:pPr>
            <a:r>
              <a:rPr lang="en-US" altLang="en-US" dirty="0"/>
              <a:t>C. 5 watts</a:t>
            </a:r>
          </a:p>
          <a:p>
            <a:pPr>
              <a:buFontTx/>
              <a:buNone/>
            </a:pPr>
            <a:r>
              <a:rPr lang="en-US" altLang="en-US" dirty="0"/>
              <a:t>D. 50 watts</a:t>
            </a:r>
          </a:p>
        </p:txBody>
      </p:sp>
    </p:spTree>
    <p:extLst>
      <p:ext uri="{BB962C8B-B14F-4D97-AF65-F5344CB8AC3E}">
        <p14:creationId xmlns:p14="http://schemas.microsoft.com/office/powerpoint/2010/main" val="173660608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Title 1"/>
          <p:cNvSpPr>
            <a:spLocks noGrp="1"/>
          </p:cNvSpPr>
          <p:nvPr>
            <p:ph type="title"/>
          </p:nvPr>
        </p:nvSpPr>
        <p:spPr/>
        <p:txBody>
          <a:bodyPr/>
          <a:lstStyle/>
          <a:p>
            <a:r>
              <a:rPr lang="en-US" altLang="en-US"/>
              <a:t>T5B05</a:t>
            </a:r>
          </a:p>
        </p:txBody>
      </p:sp>
      <p:sp>
        <p:nvSpPr>
          <p:cNvPr id="3" name="Content Placeholder 2"/>
          <p:cNvSpPr>
            <a:spLocks noGrp="1"/>
          </p:cNvSpPr>
          <p:nvPr>
            <p:ph idx="1"/>
          </p:nvPr>
        </p:nvSpPr>
        <p:spPr/>
        <p:txBody>
          <a:bodyPr/>
          <a:lstStyle/>
          <a:p>
            <a:pPr>
              <a:buFontTx/>
              <a:buNone/>
            </a:pPr>
            <a:r>
              <a:rPr lang="en-US" altLang="en-US" dirty="0"/>
              <a:t>Which is equal to 500 milliwatts?</a:t>
            </a:r>
          </a:p>
          <a:p>
            <a:pPr>
              <a:buFontTx/>
              <a:buNone/>
            </a:pPr>
            <a:r>
              <a:rPr lang="en-US" altLang="en-US" dirty="0">
                <a:solidFill>
                  <a:schemeClr val="bg1">
                    <a:lumMod val="75000"/>
                  </a:schemeClr>
                </a:solidFill>
              </a:rPr>
              <a:t>A. 0.02 watts</a:t>
            </a:r>
          </a:p>
          <a:p>
            <a:pPr>
              <a:buFontTx/>
              <a:buNone/>
            </a:pPr>
            <a:r>
              <a:rPr lang="en-US" altLang="en-US" dirty="0"/>
              <a:t>B. 0.5 watts</a:t>
            </a:r>
          </a:p>
          <a:p>
            <a:pPr>
              <a:buFontTx/>
              <a:buNone/>
            </a:pPr>
            <a:r>
              <a:rPr lang="en-US" altLang="en-US" dirty="0">
                <a:solidFill>
                  <a:schemeClr val="bg1">
                    <a:lumMod val="75000"/>
                  </a:schemeClr>
                </a:solidFill>
              </a:rPr>
              <a:t>C. 5 watts</a:t>
            </a:r>
          </a:p>
          <a:p>
            <a:pPr>
              <a:buFontTx/>
              <a:buNone/>
            </a:pPr>
            <a:r>
              <a:rPr lang="en-US" altLang="en-US" dirty="0">
                <a:solidFill>
                  <a:schemeClr val="bg1">
                    <a:lumMod val="75000"/>
                  </a:schemeClr>
                </a:solidFill>
              </a:rPr>
              <a:t>D. 50 watts</a:t>
            </a:r>
          </a:p>
        </p:txBody>
      </p:sp>
      <p:sp>
        <p:nvSpPr>
          <p:cNvPr id="4" name="TextBox 3"/>
          <p:cNvSpPr txBox="1">
            <a:spLocks noChangeArrowheads="1"/>
          </p:cNvSpPr>
          <p:nvPr/>
        </p:nvSpPr>
        <p:spPr bwMode="auto">
          <a:xfrm>
            <a:off x="5638800" y="6248400"/>
            <a:ext cx="274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(See Next Slide)</a:t>
            </a:r>
          </a:p>
        </p:txBody>
      </p:sp>
    </p:spTree>
    <p:extLst>
      <p:ext uri="{BB962C8B-B14F-4D97-AF65-F5344CB8AC3E}">
        <p14:creationId xmlns:p14="http://schemas.microsoft.com/office/powerpoint/2010/main" val="243763403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7"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dirty="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62188" name="Arc 45"/>
          <p:cNvSpPr>
            <a:spLocks/>
          </p:cNvSpPr>
          <p:nvPr/>
        </p:nvSpPr>
        <p:spPr bwMode="auto">
          <a:xfrm>
            <a:off x="2667000" y="5783263"/>
            <a:ext cx="4267200" cy="1074737"/>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500.mW to W </a:t>
            </a:r>
          </a:p>
          <a:p>
            <a:pPr eaLnBrk="1" fontAlgn="base" hangingPunct="1">
              <a:spcBef>
                <a:spcPct val="30000"/>
              </a:spcBef>
              <a:spcAft>
                <a:spcPct val="0"/>
              </a:spcAft>
              <a:buFontTx/>
              <a:buNone/>
            </a:pPr>
            <a:r>
              <a:rPr lang="en-US" altLang="en-US" sz="2800">
                <a:solidFill>
                  <a:srgbClr val="333399"/>
                </a:solidFill>
                <a:cs typeface="Arial" charset="0"/>
              </a:rPr>
              <a:t>500.mW = .5W = 0.5W</a:t>
            </a:r>
          </a:p>
        </p:txBody>
      </p:sp>
      <p:sp>
        <p:nvSpPr>
          <p:cNvPr id="262189" name="Text Box 46"/>
          <p:cNvSpPr txBox="1">
            <a:spLocks noChangeArrowheads="1"/>
          </p:cNvSpPr>
          <p:nvPr/>
        </p:nvSpPr>
        <p:spPr bwMode="auto">
          <a:xfrm>
            <a:off x="381000" y="51816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62190" name="Text Box 47"/>
          <p:cNvSpPr txBox="1">
            <a:spLocks noChangeArrowheads="1"/>
          </p:cNvSpPr>
          <p:nvPr/>
        </p:nvSpPr>
        <p:spPr bwMode="auto">
          <a:xfrm>
            <a:off x="5105400" y="4953000"/>
            <a:ext cx="152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500.</a:t>
            </a:r>
          </a:p>
        </p:txBody>
      </p:sp>
      <p:sp>
        <p:nvSpPr>
          <p:cNvPr id="262191" name="Freeform 48"/>
          <p:cNvSpPr>
            <a:spLocks/>
          </p:cNvSpPr>
          <p:nvPr/>
        </p:nvSpPr>
        <p:spPr bwMode="auto">
          <a:xfrm>
            <a:off x="5105400" y="54102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8882275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Title 1"/>
          <p:cNvSpPr>
            <a:spLocks noGrp="1"/>
          </p:cNvSpPr>
          <p:nvPr>
            <p:ph type="title"/>
          </p:nvPr>
        </p:nvSpPr>
        <p:spPr/>
        <p:txBody>
          <a:bodyPr/>
          <a:lstStyle/>
          <a:p>
            <a:r>
              <a:rPr lang="en-US" altLang="en-US"/>
              <a:t>T5B06</a:t>
            </a:r>
          </a:p>
        </p:txBody>
      </p:sp>
      <p:sp>
        <p:nvSpPr>
          <p:cNvPr id="3" name="Content Placeholder 2"/>
          <p:cNvSpPr>
            <a:spLocks noGrp="1"/>
          </p:cNvSpPr>
          <p:nvPr>
            <p:ph idx="1"/>
          </p:nvPr>
        </p:nvSpPr>
        <p:spPr/>
        <p:txBody>
          <a:bodyPr/>
          <a:lstStyle/>
          <a:p>
            <a:pPr>
              <a:buFontTx/>
              <a:buNone/>
            </a:pPr>
            <a:r>
              <a:rPr lang="en-US" altLang="en-US" dirty="0"/>
              <a:t>Which is equal to 3000 milliamperes?</a:t>
            </a:r>
          </a:p>
          <a:p>
            <a:pPr>
              <a:buFontTx/>
              <a:buNone/>
            </a:pPr>
            <a:r>
              <a:rPr lang="en-US" altLang="en-US" dirty="0"/>
              <a:t>A. 0.003 amperes</a:t>
            </a:r>
          </a:p>
          <a:p>
            <a:pPr>
              <a:buFontTx/>
              <a:buNone/>
            </a:pPr>
            <a:r>
              <a:rPr lang="en-US" altLang="en-US" dirty="0"/>
              <a:t>B. 0.3 amperes</a:t>
            </a:r>
          </a:p>
          <a:p>
            <a:pPr>
              <a:buFontTx/>
              <a:buNone/>
            </a:pPr>
            <a:r>
              <a:rPr lang="en-US" altLang="en-US" dirty="0"/>
              <a:t>C. 3,000,000 amperes</a:t>
            </a:r>
          </a:p>
          <a:p>
            <a:pPr>
              <a:buFontTx/>
              <a:buNone/>
            </a:pPr>
            <a:r>
              <a:rPr lang="en-US" altLang="en-US" dirty="0"/>
              <a:t>D. 3 amperes</a:t>
            </a:r>
          </a:p>
        </p:txBody>
      </p:sp>
    </p:spTree>
    <p:extLst>
      <p:ext uri="{BB962C8B-B14F-4D97-AF65-F5344CB8AC3E}">
        <p14:creationId xmlns:p14="http://schemas.microsoft.com/office/powerpoint/2010/main" val="3570723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pPr eaLnBrk="1" hangingPunct="1"/>
            <a:r>
              <a:rPr lang="en-US" altLang="en-US">
                <a:solidFill>
                  <a:srgbClr val="0070C0"/>
                </a:solidFill>
              </a:rPr>
              <a:t>Ohms Law</a:t>
            </a:r>
          </a:p>
        </p:txBody>
      </p:sp>
      <p:sp>
        <p:nvSpPr>
          <p:cNvPr id="208899" name="Rectangle 3"/>
          <p:cNvSpPr>
            <a:spLocks noGrp="1" noChangeArrowheads="1"/>
          </p:cNvSpPr>
          <p:nvPr>
            <p:ph type="body" idx="1"/>
          </p:nvPr>
        </p:nvSpPr>
        <p:spPr/>
        <p:txBody>
          <a:bodyPr/>
          <a:lstStyle/>
          <a:p>
            <a:pPr eaLnBrk="1" hangingPunct="1"/>
            <a:r>
              <a:rPr lang="en-US" altLang="en-US" sz="4400">
                <a:solidFill>
                  <a:srgbClr val="0070C0"/>
                </a:solidFill>
              </a:rPr>
              <a:t>To calculate Volts when you know the Amp and Ohm value.</a:t>
            </a:r>
          </a:p>
          <a:p>
            <a:pPr eaLnBrk="1" hangingPunct="1"/>
            <a:endParaRPr lang="en-US" altLang="en-US" sz="4800">
              <a:solidFill>
                <a:srgbClr val="0070C0"/>
              </a:solidFill>
            </a:endParaRPr>
          </a:p>
          <a:p>
            <a:pPr eaLnBrk="1" hangingPunct="1"/>
            <a:r>
              <a:rPr lang="en-US" altLang="en-US" sz="4800">
                <a:solidFill>
                  <a:srgbClr val="0070C0"/>
                </a:solidFill>
              </a:rPr>
              <a:t>E= I x R</a:t>
            </a:r>
          </a:p>
          <a:p>
            <a:pPr eaLnBrk="1" hangingPunct="1"/>
            <a:endParaRPr lang="en-US" altLang="en-US" sz="4400"/>
          </a:p>
        </p:txBody>
      </p:sp>
    </p:spTree>
    <p:extLst>
      <p:ext uri="{BB962C8B-B14F-4D97-AF65-F5344CB8AC3E}">
        <p14:creationId xmlns:p14="http://schemas.microsoft.com/office/powerpoint/2010/main" val="152679846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Title 1"/>
          <p:cNvSpPr>
            <a:spLocks noGrp="1"/>
          </p:cNvSpPr>
          <p:nvPr>
            <p:ph type="title"/>
          </p:nvPr>
        </p:nvSpPr>
        <p:spPr/>
        <p:txBody>
          <a:bodyPr/>
          <a:lstStyle/>
          <a:p>
            <a:r>
              <a:rPr lang="en-US" altLang="en-US"/>
              <a:t>T5B06</a:t>
            </a:r>
          </a:p>
        </p:txBody>
      </p:sp>
      <p:sp>
        <p:nvSpPr>
          <p:cNvPr id="3" name="Content Placeholder 2"/>
          <p:cNvSpPr>
            <a:spLocks noGrp="1"/>
          </p:cNvSpPr>
          <p:nvPr>
            <p:ph idx="1"/>
          </p:nvPr>
        </p:nvSpPr>
        <p:spPr/>
        <p:txBody>
          <a:bodyPr/>
          <a:lstStyle/>
          <a:p>
            <a:pPr>
              <a:buFontTx/>
              <a:buNone/>
            </a:pPr>
            <a:r>
              <a:rPr lang="en-US" altLang="en-US" dirty="0"/>
              <a:t>Which is equal to 3000 milliamperes?</a:t>
            </a:r>
          </a:p>
          <a:p>
            <a:pPr>
              <a:buFontTx/>
              <a:buNone/>
            </a:pPr>
            <a:r>
              <a:rPr lang="en-US" altLang="en-US" dirty="0">
                <a:solidFill>
                  <a:schemeClr val="bg1">
                    <a:lumMod val="75000"/>
                  </a:schemeClr>
                </a:solidFill>
              </a:rPr>
              <a:t>A. 0.003 amperes</a:t>
            </a:r>
          </a:p>
          <a:p>
            <a:pPr>
              <a:buFontTx/>
              <a:buNone/>
            </a:pPr>
            <a:r>
              <a:rPr lang="en-US" altLang="en-US" dirty="0">
                <a:solidFill>
                  <a:schemeClr val="bg1">
                    <a:lumMod val="75000"/>
                  </a:schemeClr>
                </a:solidFill>
              </a:rPr>
              <a:t>B. 0.3 amperes</a:t>
            </a:r>
          </a:p>
          <a:p>
            <a:pPr>
              <a:buFontTx/>
              <a:buNone/>
            </a:pPr>
            <a:r>
              <a:rPr lang="en-US" altLang="en-US" dirty="0">
                <a:solidFill>
                  <a:schemeClr val="bg1">
                    <a:lumMod val="75000"/>
                  </a:schemeClr>
                </a:solidFill>
              </a:rPr>
              <a:t>C. 3,000,000 amperes</a:t>
            </a:r>
          </a:p>
          <a:p>
            <a:pPr>
              <a:buFontTx/>
              <a:buNone/>
            </a:pPr>
            <a:r>
              <a:rPr lang="en-US" altLang="en-US" dirty="0"/>
              <a:t>D. 3 amperes</a:t>
            </a:r>
          </a:p>
        </p:txBody>
      </p:sp>
      <p:sp>
        <p:nvSpPr>
          <p:cNvPr id="4" name="TextBox 3">
            <a:extLst>
              <a:ext uri="{FF2B5EF4-FFF2-40B4-BE49-F238E27FC236}">
                <a16:creationId xmlns:a16="http://schemas.microsoft.com/office/drawing/2014/main" id="{AFB84FCA-969A-FD42-D7CE-5240F5503130}"/>
              </a:ext>
            </a:extLst>
          </p:cNvPr>
          <p:cNvSpPr txBox="1">
            <a:spLocks noChangeArrowheads="1"/>
          </p:cNvSpPr>
          <p:nvPr/>
        </p:nvSpPr>
        <p:spPr bwMode="auto">
          <a:xfrm>
            <a:off x="5638800" y="6248400"/>
            <a:ext cx="274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(See Next Slide)</a:t>
            </a:r>
          </a:p>
        </p:txBody>
      </p:sp>
    </p:spTree>
    <p:extLst>
      <p:ext uri="{BB962C8B-B14F-4D97-AF65-F5344CB8AC3E}">
        <p14:creationId xmlns:p14="http://schemas.microsoft.com/office/powerpoint/2010/main" val="3291459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7"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64236" name="Arc 45"/>
          <p:cNvSpPr>
            <a:spLocks/>
          </p:cNvSpPr>
          <p:nvPr/>
        </p:nvSpPr>
        <p:spPr bwMode="auto">
          <a:xfrm>
            <a:off x="2667000" y="5783263"/>
            <a:ext cx="4267200" cy="1074737"/>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3,000.mA to A </a:t>
            </a:r>
          </a:p>
          <a:p>
            <a:pPr eaLnBrk="1" fontAlgn="base" hangingPunct="1">
              <a:spcBef>
                <a:spcPct val="30000"/>
              </a:spcBef>
              <a:spcAft>
                <a:spcPct val="0"/>
              </a:spcAft>
              <a:buFontTx/>
              <a:buNone/>
            </a:pPr>
            <a:r>
              <a:rPr lang="en-US" altLang="en-US" sz="2800">
                <a:solidFill>
                  <a:srgbClr val="333399"/>
                </a:solidFill>
                <a:cs typeface="Arial" charset="0"/>
              </a:rPr>
              <a:t>3,000.mA = 3.000A = 3.A</a:t>
            </a:r>
          </a:p>
        </p:txBody>
      </p:sp>
      <p:sp>
        <p:nvSpPr>
          <p:cNvPr id="264237" name="Text Box 46"/>
          <p:cNvSpPr txBox="1">
            <a:spLocks noChangeArrowheads="1"/>
          </p:cNvSpPr>
          <p:nvPr/>
        </p:nvSpPr>
        <p:spPr bwMode="auto">
          <a:xfrm>
            <a:off x="381000" y="51816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64238" name="Text Box 47"/>
          <p:cNvSpPr txBox="1">
            <a:spLocks noChangeArrowheads="1"/>
          </p:cNvSpPr>
          <p:nvPr/>
        </p:nvSpPr>
        <p:spPr bwMode="auto">
          <a:xfrm>
            <a:off x="4800600" y="4953000"/>
            <a:ext cx="152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3,000.</a:t>
            </a:r>
          </a:p>
        </p:txBody>
      </p:sp>
      <p:sp>
        <p:nvSpPr>
          <p:cNvPr id="264239" name="Freeform 48"/>
          <p:cNvSpPr>
            <a:spLocks/>
          </p:cNvSpPr>
          <p:nvPr/>
        </p:nvSpPr>
        <p:spPr bwMode="auto">
          <a:xfrm>
            <a:off x="5105400" y="54102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25633663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Title 1"/>
          <p:cNvSpPr>
            <a:spLocks noGrp="1"/>
          </p:cNvSpPr>
          <p:nvPr>
            <p:ph type="title"/>
          </p:nvPr>
        </p:nvSpPr>
        <p:spPr/>
        <p:txBody>
          <a:bodyPr/>
          <a:lstStyle/>
          <a:p>
            <a:r>
              <a:rPr lang="en-US" altLang="en-US"/>
              <a:t>T5B07</a:t>
            </a:r>
          </a:p>
        </p:txBody>
      </p:sp>
      <p:sp>
        <p:nvSpPr>
          <p:cNvPr id="3" name="Content Placeholder 2"/>
          <p:cNvSpPr>
            <a:spLocks noGrp="1"/>
          </p:cNvSpPr>
          <p:nvPr>
            <p:ph idx="1"/>
          </p:nvPr>
        </p:nvSpPr>
        <p:spPr/>
        <p:txBody>
          <a:bodyPr/>
          <a:lstStyle/>
          <a:p>
            <a:pPr>
              <a:buFontTx/>
              <a:buNone/>
            </a:pPr>
            <a:r>
              <a:rPr lang="en-US" altLang="en-US" dirty="0"/>
              <a:t>Which is equal to 3.525 MHz? </a:t>
            </a:r>
          </a:p>
          <a:p>
            <a:pPr>
              <a:buFontTx/>
              <a:buNone/>
            </a:pPr>
            <a:r>
              <a:rPr lang="en-US" altLang="en-US" dirty="0"/>
              <a:t>A. 0.003525 kHz</a:t>
            </a:r>
          </a:p>
          <a:p>
            <a:pPr>
              <a:buFontTx/>
              <a:buNone/>
            </a:pPr>
            <a:r>
              <a:rPr lang="en-US" altLang="en-US" dirty="0"/>
              <a:t>B. 35.25 kHz</a:t>
            </a:r>
          </a:p>
          <a:p>
            <a:pPr>
              <a:buFontTx/>
              <a:buNone/>
            </a:pPr>
            <a:r>
              <a:rPr lang="en-US" altLang="en-US" dirty="0"/>
              <a:t>C. 3525 kHz</a:t>
            </a:r>
          </a:p>
          <a:p>
            <a:pPr>
              <a:buFontTx/>
              <a:buNone/>
            </a:pPr>
            <a:r>
              <a:rPr lang="en-US" altLang="en-US" dirty="0"/>
              <a:t>D. 3,525,000 kHz</a:t>
            </a:r>
          </a:p>
        </p:txBody>
      </p:sp>
    </p:spTree>
    <p:extLst>
      <p:ext uri="{BB962C8B-B14F-4D97-AF65-F5344CB8AC3E}">
        <p14:creationId xmlns:p14="http://schemas.microsoft.com/office/powerpoint/2010/main" val="382954116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Title 1"/>
          <p:cNvSpPr>
            <a:spLocks noGrp="1"/>
          </p:cNvSpPr>
          <p:nvPr>
            <p:ph type="title"/>
          </p:nvPr>
        </p:nvSpPr>
        <p:spPr/>
        <p:txBody>
          <a:bodyPr/>
          <a:lstStyle/>
          <a:p>
            <a:r>
              <a:rPr lang="en-US" altLang="en-US"/>
              <a:t>T5B07</a:t>
            </a:r>
          </a:p>
        </p:txBody>
      </p:sp>
      <p:sp>
        <p:nvSpPr>
          <p:cNvPr id="3" name="Content Placeholder 2"/>
          <p:cNvSpPr>
            <a:spLocks noGrp="1"/>
          </p:cNvSpPr>
          <p:nvPr>
            <p:ph idx="1"/>
          </p:nvPr>
        </p:nvSpPr>
        <p:spPr/>
        <p:txBody>
          <a:bodyPr/>
          <a:lstStyle/>
          <a:p>
            <a:pPr>
              <a:buFontTx/>
              <a:buNone/>
            </a:pPr>
            <a:r>
              <a:rPr lang="en-US" altLang="en-US" dirty="0"/>
              <a:t>Which is equal to 3.525 MHz? </a:t>
            </a:r>
          </a:p>
          <a:p>
            <a:pPr>
              <a:buFontTx/>
              <a:buNone/>
            </a:pPr>
            <a:r>
              <a:rPr lang="en-US" altLang="en-US" dirty="0">
                <a:solidFill>
                  <a:schemeClr val="bg1">
                    <a:lumMod val="75000"/>
                  </a:schemeClr>
                </a:solidFill>
              </a:rPr>
              <a:t>A. 0.003525 kHz</a:t>
            </a:r>
          </a:p>
          <a:p>
            <a:pPr>
              <a:buFontTx/>
              <a:buNone/>
            </a:pPr>
            <a:r>
              <a:rPr lang="en-US" altLang="en-US" dirty="0">
                <a:solidFill>
                  <a:schemeClr val="bg1">
                    <a:lumMod val="75000"/>
                  </a:schemeClr>
                </a:solidFill>
              </a:rPr>
              <a:t>B. 35.25 kHz</a:t>
            </a:r>
          </a:p>
          <a:p>
            <a:pPr>
              <a:buFontTx/>
              <a:buNone/>
            </a:pPr>
            <a:r>
              <a:rPr lang="en-US" altLang="en-US" dirty="0"/>
              <a:t>C. 3525 kHz</a:t>
            </a:r>
          </a:p>
          <a:p>
            <a:pPr>
              <a:buFontTx/>
              <a:buNone/>
            </a:pPr>
            <a:r>
              <a:rPr lang="en-US" altLang="en-US" dirty="0">
                <a:solidFill>
                  <a:schemeClr val="bg1">
                    <a:lumMod val="75000"/>
                  </a:schemeClr>
                </a:solidFill>
              </a:rPr>
              <a:t>D. 3,525,000 kHz</a:t>
            </a:r>
          </a:p>
        </p:txBody>
      </p:sp>
      <p:sp>
        <p:nvSpPr>
          <p:cNvPr id="4" name="TextBox 3">
            <a:extLst>
              <a:ext uri="{FF2B5EF4-FFF2-40B4-BE49-F238E27FC236}">
                <a16:creationId xmlns:a16="http://schemas.microsoft.com/office/drawing/2014/main" id="{EE89437F-657B-82A6-0203-175AC23DF600}"/>
              </a:ext>
            </a:extLst>
          </p:cNvPr>
          <p:cNvSpPr txBox="1">
            <a:spLocks noChangeArrowheads="1"/>
          </p:cNvSpPr>
          <p:nvPr/>
        </p:nvSpPr>
        <p:spPr bwMode="auto">
          <a:xfrm>
            <a:off x="5638800" y="6248400"/>
            <a:ext cx="274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(See Next Slide)</a:t>
            </a:r>
          </a:p>
        </p:txBody>
      </p:sp>
    </p:spTree>
    <p:extLst>
      <p:ext uri="{BB962C8B-B14F-4D97-AF65-F5344CB8AC3E}">
        <p14:creationId xmlns:p14="http://schemas.microsoft.com/office/powerpoint/2010/main" val="360125405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9"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dirty="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66284" name="Arc 45"/>
          <p:cNvSpPr>
            <a:spLocks/>
          </p:cNvSpPr>
          <p:nvPr/>
        </p:nvSpPr>
        <p:spPr bwMode="auto">
          <a:xfrm>
            <a:off x="1828800" y="5783263"/>
            <a:ext cx="6477000" cy="1074737"/>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3.525MHz to KHz</a:t>
            </a:r>
            <a:endParaRPr lang="en-US" altLang="en-US" sz="4000">
              <a:solidFill>
                <a:srgbClr val="333399"/>
              </a:solidFill>
              <a:cs typeface="Arial" charset="0"/>
            </a:endParaRPr>
          </a:p>
          <a:p>
            <a:pPr eaLnBrk="1" fontAlgn="base" hangingPunct="1">
              <a:spcBef>
                <a:spcPct val="30000"/>
              </a:spcBef>
              <a:spcAft>
                <a:spcPct val="0"/>
              </a:spcAft>
              <a:buFontTx/>
              <a:buNone/>
            </a:pPr>
            <a:r>
              <a:rPr lang="en-US" altLang="en-US" sz="2800">
                <a:solidFill>
                  <a:srgbClr val="333399"/>
                </a:solidFill>
                <a:cs typeface="Arial" charset="0"/>
              </a:rPr>
              <a:t>3.525MHz =3,525.KHz</a:t>
            </a:r>
          </a:p>
        </p:txBody>
      </p:sp>
      <p:sp>
        <p:nvSpPr>
          <p:cNvPr id="266285" name="Text Box 47"/>
          <p:cNvSpPr txBox="1">
            <a:spLocks noChangeArrowheads="1"/>
          </p:cNvSpPr>
          <p:nvPr/>
        </p:nvSpPr>
        <p:spPr bwMode="auto">
          <a:xfrm>
            <a:off x="2895600" y="4953000"/>
            <a:ext cx="1752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3.525</a:t>
            </a:r>
          </a:p>
        </p:txBody>
      </p:sp>
      <p:sp>
        <p:nvSpPr>
          <p:cNvPr id="266286" name="Freeform 49"/>
          <p:cNvSpPr>
            <a:spLocks/>
          </p:cNvSpPr>
          <p:nvPr/>
        </p:nvSpPr>
        <p:spPr bwMode="auto">
          <a:xfrm>
            <a:off x="3200400" y="54102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type="triangle" w="med" len="me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291699466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Title 1"/>
          <p:cNvSpPr>
            <a:spLocks noGrp="1"/>
          </p:cNvSpPr>
          <p:nvPr>
            <p:ph type="title"/>
          </p:nvPr>
        </p:nvSpPr>
        <p:spPr/>
        <p:txBody>
          <a:bodyPr/>
          <a:lstStyle/>
          <a:p>
            <a:r>
              <a:rPr lang="en-US" altLang="en-US"/>
              <a:t>T5B08</a:t>
            </a:r>
          </a:p>
        </p:txBody>
      </p:sp>
      <p:sp>
        <p:nvSpPr>
          <p:cNvPr id="3" name="Content Placeholder 2"/>
          <p:cNvSpPr>
            <a:spLocks noGrp="1"/>
          </p:cNvSpPr>
          <p:nvPr>
            <p:ph idx="1"/>
          </p:nvPr>
        </p:nvSpPr>
        <p:spPr/>
        <p:txBody>
          <a:bodyPr/>
          <a:lstStyle/>
          <a:p>
            <a:pPr>
              <a:buFontTx/>
              <a:buNone/>
            </a:pPr>
            <a:r>
              <a:rPr lang="en-US" altLang="en-US" dirty="0"/>
              <a:t>Which is equal to 1,000,000 picofarads?</a:t>
            </a:r>
          </a:p>
          <a:p>
            <a:pPr>
              <a:buFontTx/>
              <a:buNone/>
            </a:pPr>
            <a:r>
              <a:rPr lang="en-US" altLang="en-US" dirty="0"/>
              <a:t>A. 0.001 microfarads</a:t>
            </a:r>
          </a:p>
          <a:p>
            <a:pPr>
              <a:buFontTx/>
              <a:buNone/>
            </a:pPr>
            <a:r>
              <a:rPr lang="en-US" altLang="en-US" dirty="0"/>
              <a:t>B. 1 microfarad</a:t>
            </a:r>
          </a:p>
          <a:p>
            <a:pPr>
              <a:buFontTx/>
              <a:buNone/>
            </a:pPr>
            <a:r>
              <a:rPr lang="en-US" altLang="en-US" dirty="0"/>
              <a:t>C. 1000 microfarads</a:t>
            </a:r>
          </a:p>
          <a:p>
            <a:pPr>
              <a:buFontTx/>
              <a:buNone/>
            </a:pPr>
            <a:r>
              <a:rPr lang="en-US" altLang="en-US" dirty="0"/>
              <a:t>D. 1,000,000,000 microfarads</a:t>
            </a:r>
          </a:p>
        </p:txBody>
      </p:sp>
    </p:spTree>
    <p:extLst>
      <p:ext uri="{BB962C8B-B14F-4D97-AF65-F5344CB8AC3E}">
        <p14:creationId xmlns:p14="http://schemas.microsoft.com/office/powerpoint/2010/main" val="135211168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Title 1"/>
          <p:cNvSpPr>
            <a:spLocks noGrp="1"/>
          </p:cNvSpPr>
          <p:nvPr>
            <p:ph type="title"/>
          </p:nvPr>
        </p:nvSpPr>
        <p:spPr/>
        <p:txBody>
          <a:bodyPr/>
          <a:lstStyle/>
          <a:p>
            <a:r>
              <a:rPr lang="en-US" altLang="en-US"/>
              <a:t>T5B08</a:t>
            </a:r>
          </a:p>
        </p:txBody>
      </p:sp>
      <p:sp>
        <p:nvSpPr>
          <p:cNvPr id="3" name="Content Placeholder 2"/>
          <p:cNvSpPr>
            <a:spLocks noGrp="1"/>
          </p:cNvSpPr>
          <p:nvPr>
            <p:ph idx="1"/>
          </p:nvPr>
        </p:nvSpPr>
        <p:spPr/>
        <p:txBody>
          <a:bodyPr/>
          <a:lstStyle/>
          <a:p>
            <a:pPr>
              <a:buFontTx/>
              <a:buNone/>
            </a:pPr>
            <a:r>
              <a:rPr lang="en-US" altLang="en-US" dirty="0"/>
              <a:t>Which is equal to 1,000,000 picofarads?</a:t>
            </a:r>
          </a:p>
          <a:p>
            <a:pPr>
              <a:buFontTx/>
              <a:buNone/>
            </a:pPr>
            <a:r>
              <a:rPr lang="en-US" altLang="en-US" dirty="0">
                <a:solidFill>
                  <a:schemeClr val="bg1">
                    <a:lumMod val="75000"/>
                  </a:schemeClr>
                </a:solidFill>
              </a:rPr>
              <a:t>A. 0.001 microfarads</a:t>
            </a:r>
          </a:p>
          <a:p>
            <a:pPr>
              <a:buFontTx/>
              <a:buNone/>
            </a:pPr>
            <a:r>
              <a:rPr lang="en-US" altLang="en-US" dirty="0"/>
              <a:t>B. 1 microfarad</a:t>
            </a:r>
          </a:p>
          <a:p>
            <a:pPr>
              <a:buFontTx/>
              <a:buNone/>
            </a:pPr>
            <a:r>
              <a:rPr lang="en-US" altLang="en-US" dirty="0">
                <a:solidFill>
                  <a:schemeClr val="bg1">
                    <a:lumMod val="75000"/>
                  </a:schemeClr>
                </a:solidFill>
              </a:rPr>
              <a:t>C. 1000 microfarads</a:t>
            </a:r>
          </a:p>
          <a:p>
            <a:pPr>
              <a:buFontTx/>
              <a:buNone/>
            </a:pPr>
            <a:r>
              <a:rPr lang="en-US" altLang="en-US" dirty="0">
                <a:solidFill>
                  <a:schemeClr val="bg1">
                    <a:lumMod val="75000"/>
                  </a:schemeClr>
                </a:solidFill>
              </a:rPr>
              <a:t>D. 1,000,000,000 microfarads</a:t>
            </a:r>
          </a:p>
        </p:txBody>
      </p:sp>
      <p:sp>
        <p:nvSpPr>
          <p:cNvPr id="4" name="TextBox 3">
            <a:extLst>
              <a:ext uri="{FF2B5EF4-FFF2-40B4-BE49-F238E27FC236}">
                <a16:creationId xmlns:a16="http://schemas.microsoft.com/office/drawing/2014/main" id="{C67EDDE5-886C-BCDF-1EED-D04EAE605791}"/>
              </a:ext>
            </a:extLst>
          </p:cNvPr>
          <p:cNvSpPr txBox="1">
            <a:spLocks noChangeArrowheads="1"/>
          </p:cNvSpPr>
          <p:nvPr/>
        </p:nvSpPr>
        <p:spPr bwMode="auto">
          <a:xfrm>
            <a:off x="5638800" y="6248400"/>
            <a:ext cx="274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(See Next Slide)</a:t>
            </a:r>
          </a:p>
        </p:txBody>
      </p:sp>
    </p:spTree>
    <p:extLst>
      <p:ext uri="{BB962C8B-B14F-4D97-AF65-F5344CB8AC3E}">
        <p14:creationId xmlns:p14="http://schemas.microsoft.com/office/powerpoint/2010/main" val="342377219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5" name="Group 3"/>
          <p:cNvGraphicFramePr>
            <a:graphicFrameLocks noGrp="1"/>
          </p:cNvGraphicFramePr>
          <p:nvPr>
            <p:ph idx="1"/>
          </p:nvPr>
        </p:nvGraphicFramePr>
        <p:xfrm>
          <a:off x="457200" y="1371600"/>
          <a:ext cx="8229600" cy="3470314"/>
        </p:xfrm>
        <a:graphic>
          <a:graphicData uri="http://schemas.openxmlformats.org/drawingml/2006/table">
            <a:tbl>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914400">
                  <a:extLst>
                    <a:ext uri="{9D8B030D-6E8A-4147-A177-3AD203B41FA5}">
                      <a16:colId xmlns:a16="http://schemas.microsoft.com/office/drawing/2014/main" val="20008"/>
                    </a:ext>
                  </a:extLst>
                </a:gridCol>
              </a:tblGrid>
              <a:tr h="16275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a:t>
                      </a:r>
                    </a:p>
                  </a:txBody>
                  <a:tcPr marT="45710" marB="4571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rPr>
                        <a:t>(None)</a:t>
                      </a:r>
                    </a:p>
                  </a:txBody>
                  <a:tcPr marT="45710" marB="45710"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µ</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cs typeface="Arial" charset="0"/>
                        </a:rPr>
                        <a:t>u</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t>
                      </a:r>
                    </a:p>
                  </a:txBody>
                  <a:tcPr marT="45710" marB="4571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a:t>
                      </a:r>
                    </a:p>
                  </a:txBody>
                  <a:tcPr marT="45710" marB="4571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66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Tera</a:t>
                      </a:r>
                    </a:p>
                  </a:txBody>
                  <a:tcPr marT="45710" marB="4571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Giga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Mega</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Kilo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Units</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Milli</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Micro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Nano</a:t>
                      </a:r>
                    </a:p>
                  </a:txBody>
                  <a:tcPr marT="45710" marB="45710" vert="eaVert"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a:ln>
                            <a:noFill/>
                          </a:ln>
                          <a:solidFill>
                            <a:schemeClr val="tx1"/>
                          </a:solidFill>
                          <a:effectLst/>
                          <a:latin typeface="Arial" charset="0"/>
                        </a:rPr>
                        <a:t>Pico</a:t>
                      </a:r>
                    </a:p>
                  </a:txBody>
                  <a:tcPr marT="45710" marB="45710" vert="eaVert"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61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rPr>
                        <a:t>000,</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68332" name="Arc 45"/>
          <p:cNvSpPr>
            <a:spLocks/>
          </p:cNvSpPr>
          <p:nvPr/>
        </p:nvSpPr>
        <p:spPr bwMode="auto">
          <a:xfrm>
            <a:off x="1066800" y="5334000"/>
            <a:ext cx="6324600" cy="108267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30000"/>
              </a:spcBef>
              <a:spcAft>
                <a:spcPct val="0"/>
              </a:spcAft>
              <a:buFontTx/>
              <a:buNone/>
            </a:pPr>
            <a:r>
              <a:rPr lang="en-US" altLang="en-US" sz="2800">
                <a:solidFill>
                  <a:srgbClr val="333399"/>
                </a:solidFill>
                <a:cs typeface="Arial" charset="0"/>
              </a:rPr>
              <a:t>Convert 1,000,000pF to µF</a:t>
            </a:r>
            <a:endParaRPr lang="en-US" altLang="en-US" sz="4000">
              <a:solidFill>
                <a:srgbClr val="333399"/>
              </a:solidFill>
              <a:cs typeface="Arial" charset="0"/>
            </a:endParaRPr>
          </a:p>
          <a:p>
            <a:pPr eaLnBrk="1" fontAlgn="base" hangingPunct="1">
              <a:spcBef>
                <a:spcPct val="30000"/>
              </a:spcBef>
              <a:spcAft>
                <a:spcPct val="0"/>
              </a:spcAft>
              <a:buFontTx/>
              <a:buNone/>
            </a:pPr>
            <a:r>
              <a:rPr lang="en-US" altLang="en-US" sz="2800">
                <a:solidFill>
                  <a:srgbClr val="333399"/>
                </a:solidFill>
                <a:cs typeface="Arial" charset="0"/>
              </a:rPr>
              <a:t>1,000,000pF = 1.000,000µF = 1µF</a:t>
            </a:r>
          </a:p>
        </p:txBody>
      </p:sp>
      <p:sp>
        <p:nvSpPr>
          <p:cNvPr id="268333" name="Text Box 46"/>
          <p:cNvSpPr txBox="1">
            <a:spLocks noChangeArrowheads="1"/>
          </p:cNvSpPr>
          <p:nvPr/>
        </p:nvSpPr>
        <p:spPr bwMode="auto">
          <a:xfrm>
            <a:off x="381000" y="5181600"/>
            <a:ext cx="830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endParaRPr lang="en-US" altLang="en-US" sz="2400">
              <a:solidFill>
                <a:srgbClr val="000000"/>
              </a:solidFill>
              <a:cs typeface="Arial" charset="0"/>
            </a:endParaRPr>
          </a:p>
        </p:txBody>
      </p:sp>
      <p:sp>
        <p:nvSpPr>
          <p:cNvPr id="268334" name="Text Box 47"/>
          <p:cNvSpPr txBox="1">
            <a:spLocks noChangeArrowheads="1"/>
          </p:cNvSpPr>
          <p:nvPr/>
        </p:nvSpPr>
        <p:spPr bwMode="auto">
          <a:xfrm>
            <a:off x="6781800" y="4876800"/>
            <a:ext cx="1981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800">
                <a:solidFill>
                  <a:srgbClr val="333399"/>
                </a:solidFill>
                <a:cs typeface="Arial" charset="0"/>
              </a:rPr>
              <a:t>1,000,000.</a:t>
            </a:r>
          </a:p>
        </p:txBody>
      </p:sp>
      <p:sp>
        <p:nvSpPr>
          <p:cNvPr id="268335" name="Freeform 48"/>
          <p:cNvSpPr>
            <a:spLocks/>
          </p:cNvSpPr>
          <p:nvPr/>
        </p:nvSpPr>
        <p:spPr bwMode="auto">
          <a:xfrm>
            <a:off x="7772400" y="53340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68336" name="Freeform 49"/>
          <p:cNvSpPr>
            <a:spLocks/>
          </p:cNvSpPr>
          <p:nvPr/>
        </p:nvSpPr>
        <p:spPr bwMode="auto">
          <a:xfrm>
            <a:off x="7086600" y="5334000"/>
            <a:ext cx="685800" cy="228600"/>
          </a:xfrm>
          <a:custGeom>
            <a:avLst/>
            <a:gdLst>
              <a:gd name="T0" fmla="*/ 2147483647 w 432"/>
              <a:gd name="T1" fmla="*/ 0 h 144"/>
              <a:gd name="T2" fmla="*/ 2147483647 w 432"/>
              <a:gd name="T3" fmla="*/ 2147483647 h 144"/>
              <a:gd name="T4" fmla="*/ 0 w 432"/>
              <a:gd name="T5" fmla="*/ 0 h 144"/>
              <a:gd name="T6" fmla="*/ 0 60000 65536"/>
              <a:gd name="T7" fmla="*/ 0 60000 65536"/>
              <a:gd name="T8" fmla="*/ 0 60000 65536"/>
              <a:gd name="T9" fmla="*/ 0 w 432"/>
              <a:gd name="T10" fmla="*/ 0 h 144"/>
              <a:gd name="T11" fmla="*/ 432 w 432"/>
              <a:gd name="T12" fmla="*/ 144 h 144"/>
            </a:gdLst>
            <a:ahLst/>
            <a:cxnLst>
              <a:cxn ang="T6">
                <a:pos x="T0" y="T1"/>
              </a:cxn>
              <a:cxn ang="T7">
                <a:pos x="T2" y="T3"/>
              </a:cxn>
              <a:cxn ang="T8">
                <a:pos x="T4" y="T5"/>
              </a:cxn>
            </a:cxnLst>
            <a:rect l="T9" t="T10" r="T11" b="T12"/>
            <a:pathLst>
              <a:path w="432" h="144">
                <a:moveTo>
                  <a:pt x="432" y="0"/>
                </a:moveTo>
                <a:cubicBezTo>
                  <a:pt x="372" y="72"/>
                  <a:pt x="312" y="144"/>
                  <a:pt x="240" y="144"/>
                </a:cubicBezTo>
                <a:cubicBezTo>
                  <a:pt x="168" y="144"/>
                  <a:pt x="40" y="24"/>
                  <a:pt x="0" y="0"/>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en-US" sz="2400">
              <a:solidFill>
                <a:srgbClr val="000000"/>
              </a:solidFill>
              <a:cs typeface="Arial" charset="0"/>
            </a:endParaRPr>
          </a:p>
        </p:txBody>
      </p:sp>
    </p:spTree>
    <p:extLst>
      <p:ext uri="{BB962C8B-B14F-4D97-AF65-F5344CB8AC3E}">
        <p14:creationId xmlns:p14="http://schemas.microsoft.com/office/powerpoint/2010/main" val="149748175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Title 1"/>
          <p:cNvSpPr>
            <a:spLocks noGrp="1"/>
          </p:cNvSpPr>
          <p:nvPr>
            <p:ph type="title"/>
          </p:nvPr>
        </p:nvSpPr>
        <p:spPr/>
        <p:txBody>
          <a:bodyPr/>
          <a:lstStyle/>
          <a:p>
            <a:r>
              <a:rPr lang="en-US" altLang="en-US"/>
              <a:t>T5B09</a:t>
            </a:r>
          </a:p>
        </p:txBody>
      </p:sp>
      <p:sp>
        <p:nvSpPr>
          <p:cNvPr id="3" name="Content Placeholder 2"/>
          <p:cNvSpPr>
            <a:spLocks noGrp="1"/>
          </p:cNvSpPr>
          <p:nvPr>
            <p:ph idx="1"/>
          </p:nvPr>
        </p:nvSpPr>
        <p:spPr/>
        <p:txBody>
          <a:bodyPr/>
          <a:lstStyle/>
          <a:p>
            <a:pPr>
              <a:buFontTx/>
              <a:buNone/>
            </a:pPr>
            <a:r>
              <a:rPr lang="en-US" altLang="en-US" dirty="0"/>
              <a:t>Which decibel value most closely represents a power increase from 5 watts to 10 watts?</a:t>
            </a:r>
          </a:p>
          <a:p>
            <a:pPr>
              <a:buFontTx/>
              <a:buNone/>
            </a:pPr>
            <a:r>
              <a:rPr lang="en-US" altLang="en-US" dirty="0"/>
              <a:t>A. 2 dB</a:t>
            </a:r>
          </a:p>
          <a:p>
            <a:pPr>
              <a:buFontTx/>
              <a:buNone/>
            </a:pPr>
            <a:r>
              <a:rPr lang="en-US" altLang="en-US" dirty="0"/>
              <a:t>B. 3 dB</a:t>
            </a:r>
          </a:p>
          <a:p>
            <a:pPr>
              <a:buFontTx/>
              <a:buNone/>
            </a:pPr>
            <a:r>
              <a:rPr lang="en-US" altLang="en-US" dirty="0"/>
              <a:t>C. 5 dB</a:t>
            </a:r>
          </a:p>
          <a:p>
            <a:pPr>
              <a:buFontTx/>
              <a:buNone/>
            </a:pPr>
            <a:r>
              <a:rPr lang="en-US" altLang="en-US" dirty="0"/>
              <a:t>D. 10 dB</a:t>
            </a:r>
          </a:p>
        </p:txBody>
      </p:sp>
    </p:spTree>
    <p:extLst>
      <p:ext uri="{BB962C8B-B14F-4D97-AF65-F5344CB8AC3E}">
        <p14:creationId xmlns:p14="http://schemas.microsoft.com/office/powerpoint/2010/main" val="116785852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Title 1"/>
          <p:cNvSpPr>
            <a:spLocks noGrp="1"/>
          </p:cNvSpPr>
          <p:nvPr>
            <p:ph type="title"/>
          </p:nvPr>
        </p:nvSpPr>
        <p:spPr/>
        <p:txBody>
          <a:bodyPr/>
          <a:lstStyle/>
          <a:p>
            <a:r>
              <a:rPr lang="en-US" altLang="en-US"/>
              <a:t>T5B09</a:t>
            </a:r>
          </a:p>
        </p:txBody>
      </p:sp>
      <p:sp>
        <p:nvSpPr>
          <p:cNvPr id="3" name="Content Placeholder 2"/>
          <p:cNvSpPr>
            <a:spLocks noGrp="1"/>
          </p:cNvSpPr>
          <p:nvPr>
            <p:ph idx="1"/>
          </p:nvPr>
        </p:nvSpPr>
        <p:spPr/>
        <p:txBody>
          <a:bodyPr/>
          <a:lstStyle/>
          <a:p>
            <a:pPr>
              <a:buFontTx/>
              <a:buNone/>
            </a:pPr>
            <a:r>
              <a:rPr lang="en-US" altLang="en-US" dirty="0"/>
              <a:t>Which decibel value most closely represents a power increase from 5 watts to 10 watts?</a:t>
            </a:r>
          </a:p>
          <a:p>
            <a:pPr>
              <a:buFontTx/>
              <a:buNone/>
            </a:pPr>
            <a:r>
              <a:rPr lang="en-US" altLang="en-US" dirty="0">
                <a:solidFill>
                  <a:schemeClr val="bg1">
                    <a:lumMod val="75000"/>
                  </a:schemeClr>
                </a:solidFill>
              </a:rPr>
              <a:t>A. 2 dB</a:t>
            </a:r>
          </a:p>
          <a:p>
            <a:pPr>
              <a:buFontTx/>
              <a:buNone/>
            </a:pPr>
            <a:r>
              <a:rPr lang="en-US" altLang="en-US" dirty="0"/>
              <a:t>B. 3 dB</a:t>
            </a:r>
          </a:p>
          <a:p>
            <a:pPr>
              <a:buFontTx/>
              <a:buNone/>
            </a:pPr>
            <a:r>
              <a:rPr lang="en-US" altLang="en-US" dirty="0">
                <a:solidFill>
                  <a:schemeClr val="bg1">
                    <a:lumMod val="75000"/>
                  </a:schemeClr>
                </a:solidFill>
              </a:rPr>
              <a:t>C. 5 dB</a:t>
            </a:r>
          </a:p>
          <a:p>
            <a:pPr>
              <a:buFontTx/>
              <a:buNone/>
            </a:pPr>
            <a:r>
              <a:rPr lang="en-US" altLang="en-US" dirty="0">
                <a:solidFill>
                  <a:schemeClr val="bg1">
                    <a:lumMod val="75000"/>
                  </a:schemeClr>
                </a:solidFill>
              </a:rPr>
              <a:t>D. 10 dB</a:t>
            </a:r>
          </a:p>
        </p:txBody>
      </p:sp>
      <p:sp>
        <p:nvSpPr>
          <p:cNvPr id="4" name="TextBox 3"/>
          <p:cNvSpPr txBox="1">
            <a:spLocks noChangeArrowheads="1"/>
          </p:cNvSpPr>
          <p:nvPr/>
        </p:nvSpPr>
        <p:spPr bwMode="auto">
          <a:xfrm>
            <a:off x="3200400" y="4191000"/>
            <a:ext cx="56388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dirty="0">
                <a:solidFill>
                  <a:srgbClr val="0070C0"/>
                </a:solidFill>
                <a:cs typeface="Arial" charset="0"/>
              </a:rPr>
              <a:t>When the power doubles this is known as a 3dB change</a:t>
            </a:r>
          </a:p>
          <a:p>
            <a:pPr eaLnBrk="1" fontAlgn="base" hangingPunct="1">
              <a:spcBef>
                <a:spcPct val="0"/>
              </a:spcBef>
              <a:spcAft>
                <a:spcPct val="0"/>
              </a:spcAft>
              <a:buFontTx/>
              <a:buNone/>
            </a:pPr>
            <a:r>
              <a:rPr lang="en-US" altLang="en-US" dirty="0">
                <a:solidFill>
                  <a:srgbClr val="0070C0"/>
                </a:solidFill>
                <a:cs typeface="Arial" charset="0"/>
              </a:rPr>
              <a:t>5W doubled is 10W</a:t>
            </a:r>
            <a:endParaRPr lang="en-US" altLang="en-US" sz="2400" dirty="0">
              <a:solidFill>
                <a:srgbClr val="0070C0"/>
              </a:solidFill>
              <a:cs typeface="Arial" charset="0"/>
            </a:endParaRPr>
          </a:p>
        </p:txBody>
      </p:sp>
    </p:spTree>
    <p:extLst>
      <p:ext uri="{BB962C8B-B14F-4D97-AF65-F5344CB8AC3E}">
        <p14:creationId xmlns:p14="http://schemas.microsoft.com/office/powerpoint/2010/main" val="1095003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pPr eaLnBrk="1" hangingPunct="1"/>
            <a:r>
              <a:rPr lang="en-US" altLang="en-US">
                <a:solidFill>
                  <a:srgbClr val="0070C0"/>
                </a:solidFill>
              </a:rPr>
              <a:t>Ohms Law</a:t>
            </a:r>
          </a:p>
        </p:txBody>
      </p:sp>
      <p:sp>
        <p:nvSpPr>
          <p:cNvPr id="209923" name="Rectangle 3"/>
          <p:cNvSpPr>
            <a:spLocks noGrp="1" noChangeArrowheads="1"/>
          </p:cNvSpPr>
          <p:nvPr>
            <p:ph type="body" idx="1"/>
          </p:nvPr>
        </p:nvSpPr>
        <p:spPr/>
        <p:txBody>
          <a:bodyPr/>
          <a:lstStyle/>
          <a:p>
            <a:pPr eaLnBrk="1" hangingPunct="1">
              <a:lnSpc>
                <a:spcPct val="90000"/>
              </a:lnSpc>
            </a:pPr>
            <a:r>
              <a:rPr lang="en-US" altLang="en-US" sz="4400">
                <a:solidFill>
                  <a:srgbClr val="0070C0"/>
                </a:solidFill>
              </a:rPr>
              <a:t>To calculate Amps when you know the Volt and Ohm value.</a:t>
            </a:r>
          </a:p>
          <a:p>
            <a:pPr eaLnBrk="1" hangingPunct="1">
              <a:lnSpc>
                <a:spcPct val="90000"/>
              </a:lnSpc>
            </a:pPr>
            <a:r>
              <a:rPr lang="en-US" altLang="en-US" sz="4800">
                <a:solidFill>
                  <a:srgbClr val="0070C0"/>
                </a:solidFill>
              </a:rPr>
              <a:t>I = E </a:t>
            </a:r>
            <a:r>
              <a:rPr lang="en-US" altLang="en-US" sz="4800">
                <a:solidFill>
                  <a:srgbClr val="0070C0"/>
                </a:solidFill>
                <a:cs typeface="Arial" charset="0"/>
              </a:rPr>
              <a:t>÷</a:t>
            </a:r>
            <a:r>
              <a:rPr lang="en-US" altLang="en-US" sz="4800">
                <a:solidFill>
                  <a:srgbClr val="0070C0"/>
                </a:solidFill>
              </a:rPr>
              <a:t> R</a:t>
            </a:r>
          </a:p>
          <a:p>
            <a:pPr eaLnBrk="1" hangingPunct="1">
              <a:lnSpc>
                <a:spcPct val="90000"/>
              </a:lnSpc>
            </a:pPr>
            <a:r>
              <a:rPr lang="en-US" altLang="en-US" sz="4400">
                <a:solidFill>
                  <a:srgbClr val="0070C0"/>
                </a:solidFill>
              </a:rPr>
              <a:t>I = E/R</a:t>
            </a:r>
          </a:p>
          <a:p>
            <a:pPr eaLnBrk="1" hangingPunct="1">
              <a:lnSpc>
                <a:spcPct val="90000"/>
              </a:lnSpc>
            </a:pPr>
            <a:endParaRPr lang="en-US" altLang="en-US" sz="4400">
              <a:solidFill>
                <a:srgbClr val="0070C0"/>
              </a:solidFill>
            </a:endParaRPr>
          </a:p>
          <a:p>
            <a:pPr eaLnBrk="1" hangingPunct="1">
              <a:lnSpc>
                <a:spcPct val="90000"/>
              </a:lnSpc>
            </a:pPr>
            <a:r>
              <a:rPr lang="en-US" altLang="en-US" sz="4400">
                <a:solidFill>
                  <a:srgbClr val="0070C0"/>
                </a:solidFill>
              </a:rPr>
              <a:t>I =</a:t>
            </a:r>
          </a:p>
        </p:txBody>
      </p:sp>
      <p:sp>
        <p:nvSpPr>
          <p:cNvPr id="209924" name="Text Box 5"/>
          <p:cNvSpPr txBox="1">
            <a:spLocks noChangeArrowheads="1"/>
          </p:cNvSpPr>
          <p:nvPr/>
        </p:nvSpPr>
        <p:spPr bwMode="auto">
          <a:xfrm>
            <a:off x="1676400" y="4800600"/>
            <a:ext cx="685800" cy="151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10000"/>
              </a:spcBef>
              <a:spcAft>
                <a:spcPct val="0"/>
              </a:spcAft>
              <a:buFontTx/>
              <a:buNone/>
            </a:pPr>
            <a:r>
              <a:rPr lang="en-US" altLang="en-US" sz="4400">
                <a:solidFill>
                  <a:srgbClr val="0070C0"/>
                </a:solidFill>
                <a:cs typeface="Arial" charset="0"/>
              </a:rPr>
              <a:t>E</a:t>
            </a:r>
          </a:p>
          <a:p>
            <a:pPr eaLnBrk="1" fontAlgn="base" hangingPunct="1">
              <a:spcBef>
                <a:spcPct val="10000"/>
              </a:spcBef>
              <a:spcAft>
                <a:spcPct val="0"/>
              </a:spcAft>
              <a:buFontTx/>
              <a:buNone/>
            </a:pPr>
            <a:r>
              <a:rPr lang="en-US" altLang="en-US" sz="4400">
                <a:solidFill>
                  <a:srgbClr val="0070C0"/>
                </a:solidFill>
                <a:cs typeface="Arial" charset="0"/>
              </a:rPr>
              <a:t>R</a:t>
            </a:r>
          </a:p>
        </p:txBody>
      </p:sp>
      <p:sp>
        <p:nvSpPr>
          <p:cNvPr id="209925" name="Line 6"/>
          <p:cNvSpPr>
            <a:spLocks noChangeShapeType="1"/>
          </p:cNvSpPr>
          <p:nvPr/>
        </p:nvSpPr>
        <p:spPr bwMode="auto">
          <a:xfrm>
            <a:off x="1676400" y="5562600"/>
            <a:ext cx="533400" cy="0"/>
          </a:xfrm>
          <a:prstGeom prst="line">
            <a:avLst/>
          </a:prstGeom>
          <a:noFill/>
          <a:ln w="57150">
            <a:solidFill>
              <a:srgbClr val="0070C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209926" name="Text Box 7"/>
          <p:cNvSpPr txBox="1">
            <a:spLocks noChangeArrowheads="1"/>
          </p:cNvSpPr>
          <p:nvPr/>
        </p:nvSpPr>
        <p:spPr bwMode="auto">
          <a:xfrm>
            <a:off x="3200400" y="2149475"/>
            <a:ext cx="1462088" cy="431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27700">
                <a:solidFill>
                  <a:srgbClr val="0070C0"/>
                </a:solidFill>
                <a:latin typeface="Agency FB" pitchFamily="34" charset="0"/>
                <a:cs typeface="Arial" charset="0"/>
              </a:rPr>
              <a:t>}</a:t>
            </a:r>
          </a:p>
        </p:txBody>
      </p:sp>
      <p:sp>
        <p:nvSpPr>
          <p:cNvPr id="209927" name="Text Box 8"/>
          <p:cNvSpPr txBox="1">
            <a:spLocks noChangeArrowheads="1"/>
          </p:cNvSpPr>
          <p:nvPr/>
        </p:nvSpPr>
        <p:spPr bwMode="auto">
          <a:xfrm>
            <a:off x="4389438" y="3611563"/>
            <a:ext cx="4206875"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50000"/>
              </a:spcBef>
              <a:spcAft>
                <a:spcPct val="0"/>
              </a:spcAft>
              <a:buFontTx/>
              <a:buNone/>
            </a:pPr>
            <a:r>
              <a:rPr lang="en-US" altLang="en-US" sz="3600" b="1" i="1">
                <a:solidFill>
                  <a:srgbClr val="0070C0"/>
                </a:solidFill>
                <a:cs typeface="Arial" charset="0"/>
              </a:rPr>
              <a:t>Three ways of writing the same formula.</a:t>
            </a:r>
          </a:p>
        </p:txBody>
      </p:sp>
    </p:spTree>
    <p:extLst>
      <p:ext uri="{BB962C8B-B14F-4D97-AF65-F5344CB8AC3E}">
        <p14:creationId xmlns:p14="http://schemas.microsoft.com/office/powerpoint/2010/main" val="69790042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Title 1"/>
          <p:cNvSpPr>
            <a:spLocks noGrp="1"/>
          </p:cNvSpPr>
          <p:nvPr>
            <p:ph type="title"/>
          </p:nvPr>
        </p:nvSpPr>
        <p:spPr/>
        <p:txBody>
          <a:bodyPr/>
          <a:lstStyle/>
          <a:p>
            <a:r>
              <a:rPr lang="en-US" altLang="en-US"/>
              <a:t>T5B10</a:t>
            </a:r>
          </a:p>
        </p:txBody>
      </p:sp>
      <p:sp>
        <p:nvSpPr>
          <p:cNvPr id="3" name="Content Placeholder 2"/>
          <p:cNvSpPr>
            <a:spLocks noGrp="1"/>
          </p:cNvSpPr>
          <p:nvPr>
            <p:ph idx="1"/>
          </p:nvPr>
        </p:nvSpPr>
        <p:spPr/>
        <p:txBody>
          <a:bodyPr/>
          <a:lstStyle/>
          <a:p>
            <a:pPr>
              <a:buFontTx/>
              <a:buNone/>
            </a:pPr>
            <a:r>
              <a:rPr lang="en-US" altLang="en-US" dirty="0"/>
              <a:t>Which decibel value most closely represents a power decrease from 12 watts to 3 watts?</a:t>
            </a:r>
          </a:p>
          <a:p>
            <a:pPr>
              <a:buFontTx/>
              <a:buNone/>
            </a:pPr>
            <a:r>
              <a:rPr lang="en-US" altLang="en-US" dirty="0"/>
              <a:t>A. -1 dB</a:t>
            </a:r>
          </a:p>
          <a:p>
            <a:pPr>
              <a:buFontTx/>
              <a:buNone/>
            </a:pPr>
            <a:r>
              <a:rPr lang="en-US" altLang="en-US" dirty="0"/>
              <a:t>B. -3 dB</a:t>
            </a:r>
          </a:p>
          <a:p>
            <a:pPr>
              <a:buFontTx/>
              <a:buNone/>
            </a:pPr>
            <a:r>
              <a:rPr lang="en-US" altLang="en-US" dirty="0"/>
              <a:t>C. -6 dB</a:t>
            </a:r>
          </a:p>
          <a:p>
            <a:pPr>
              <a:buFontTx/>
              <a:buNone/>
            </a:pPr>
            <a:r>
              <a:rPr lang="en-US" altLang="en-US" dirty="0"/>
              <a:t>D. -9 dB</a:t>
            </a:r>
          </a:p>
        </p:txBody>
      </p:sp>
    </p:spTree>
    <p:extLst>
      <p:ext uri="{BB962C8B-B14F-4D97-AF65-F5344CB8AC3E}">
        <p14:creationId xmlns:p14="http://schemas.microsoft.com/office/powerpoint/2010/main" val="239999252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Title 1"/>
          <p:cNvSpPr>
            <a:spLocks noGrp="1"/>
          </p:cNvSpPr>
          <p:nvPr>
            <p:ph type="title"/>
          </p:nvPr>
        </p:nvSpPr>
        <p:spPr/>
        <p:txBody>
          <a:bodyPr/>
          <a:lstStyle/>
          <a:p>
            <a:r>
              <a:rPr lang="en-US" altLang="en-US"/>
              <a:t>T5B10</a:t>
            </a:r>
          </a:p>
        </p:txBody>
      </p:sp>
      <p:sp>
        <p:nvSpPr>
          <p:cNvPr id="3" name="Content Placeholder 2"/>
          <p:cNvSpPr>
            <a:spLocks noGrp="1"/>
          </p:cNvSpPr>
          <p:nvPr>
            <p:ph idx="1"/>
          </p:nvPr>
        </p:nvSpPr>
        <p:spPr/>
        <p:txBody>
          <a:bodyPr/>
          <a:lstStyle/>
          <a:p>
            <a:pPr>
              <a:buFontTx/>
              <a:buNone/>
            </a:pPr>
            <a:r>
              <a:rPr lang="en-US" altLang="en-US" dirty="0"/>
              <a:t>Which decibel value most closely represents a power decrease from 12 watts to 3 watts?</a:t>
            </a:r>
          </a:p>
          <a:p>
            <a:pPr>
              <a:buFontTx/>
              <a:buNone/>
            </a:pPr>
            <a:r>
              <a:rPr lang="en-US" altLang="en-US" dirty="0">
                <a:solidFill>
                  <a:schemeClr val="bg1">
                    <a:lumMod val="75000"/>
                  </a:schemeClr>
                </a:solidFill>
              </a:rPr>
              <a:t>A. -1 dB</a:t>
            </a:r>
          </a:p>
          <a:p>
            <a:pPr>
              <a:buFontTx/>
              <a:buNone/>
            </a:pPr>
            <a:r>
              <a:rPr lang="en-US" altLang="en-US" dirty="0">
                <a:solidFill>
                  <a:schemeClr val="bg1">
                    <a:lumMod val="75000"/>
                  </a:schemeClr>
                </a:solidFill>
              </a:rPr>
              <a:t>B. -3 dB</a:t>
            </a:r>
          </a:p>
          <a:p>
            <a:pPr>
              <a:buFontTx/>
              <a:buNone/>
            </a:pPr>
            <a:r>
              <a:rPr lang="en-US" altLang="en-US" dirty="0"/>
              <a:t>C. -6 dB</a:t>
            </a:r>
          </a:p>
          <a:p>
            <a:pPr>
              <a:buFontTx/>
              <a:buNone/>
            </a:pPr>
            <a:r>
              <a:rPr lang="en-US" altLang="en-US" dirty="0">
                <a:solidFill>
                  <a:schemeClr val="bg1">
                    <a:lumMod val="75000"/>
                  </a:schemeClr>
                </a:solidFill>
              </a:rPr>
              <a:t>D. -9 dB</a:t>
            </a:r>
          </a:p>
        </p:txBody>
      </p:sp>
      <p:sp>
        <p:nvSpPr>
          <p:cNvPr id="4" name="TextBox 3"/>
          <p:cNvSpPr txBox="1">
            <a:spLocks noChangeArrowheads="1"/>
          </p:cNvSpPr>
          <p:nvPr/>
        </p:nvSpPr>
        <p:spPr bwMode="auto">
          <a:xfrm>
            <a:off x="3024352" y="2819400"/>
            <a:ext cx="56388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3W doubled is 6W, 6W doubled is 12W</a:t>
            </a:r>
          </a:p>
          <a:p>
            <a:pPr eaLnBrk="1" fontAlgn="base" hangingPunct="1">
              <a:spcBef>
                <a:spcPct val="0"/>
              </a:spcBef>
              <a:spcAft>
                <a:spcPct val="0"/>
              </a:spcAft>
              <a:buFontTx/>
              <a:buNone/>
            </a:pPr>
            <a:r>
              <a:rPr lang="en-US" altLang="en-US" sz="2400" dirty="0">
                <a:solidFill>
                  <a:srgbClr val="0070C0"/>
                </a:solidFill>
                <a:cs typeface="Arial" charset="0"/>
              </a:rPr>
              <a:t>3 Watts is doubled twice to get to 12W.</a:t>
            </a:r>
          </a:p>
          <a:p>
            <a:pPr eaLnBrk="1" fontAlgn="base" hangingPunct="1">
              <a:spcBef>
                <a:spcPct val="0"/>
              </a:spcBef>
              <a:spcAft>
                <a:spcPct val="0"/>
              </a:spcAft>
              <a:buFontTx/>
              <a:buNone/>
            </a:pPr>
            <a:r>
              <a:rPr lang="en-US" altLang="en-US" sz="2400" dirty="0">
                <a:solidFill>
                  <a:srgbClr val="0070C0"/>
                </a:solidFill>
                <a:cs typeface="Arial" charset="0"/>
              </a:rPr>
              <a:t>Each time power is doubled = 3dB</a:t>
            </a:r>
          </a:p>
          <a:p>
            <a:pPr eaLnBrk="1" fontAlgn="base" hangingPunct="1">
              <a:spcBef>
                <a:spcPct val="0"/>
              </a:spcBef>
              <a:spcAft>
                <a:spcPct val="0"/>
              </a:spcAft>
              <a:buFontTx/>
              <a:buNone/>
            </a:pPr>
            <a:r>
              <a:rPr lang="en-US" altLang="en-US" sz="2400" dirty="0">
                <a:solidFill>
                  <a:srgbClr val="0070C0"/>
                </a:solidFill>
                <a:cs typeface="Arial" charset="0"/>
              </a:rPr>
              <a:t>Doubled twice is 3dB X 2 = 6dB</a:t>
            </a:r>
          </a:p>
          <a:p>
            <a:pPr eaLnBrk="1" fontAlgn="base" hangingPunct="1">
              <a:spcBef>
                <a:spcPct val="0"/>
              </a:spcBef>
              <a:spcAft>
                <a:spcPct val="0"/>
              </a:spcAft>
              <a:buFontTx/>
              <a:buNone/>
            </a:pPr>
            <a:endParaRPr lang="en-US" altLang="en-US" sz="2400" dirty="0">
              <a:solidFill>
                <a:srgbClr val="0070C0"/>
              </a:solidFill>
              <a:cs typeface="Arial" charset="0"/>
            </a:endParaRPr>
          </a:p>
          <a:p>
            <a:pPr eaLnBrk="1" fontAlgn="base" hangingPunct="1">
              <a:spcBef>
                <a:spcPct val="0"/>
              </a:spcBef>
              <a:spcAft>
                <a:spcPct val="0"/>
              </a:spcAft>
              <a:buFontTx/>
              <a:buNone/>
            </a:pPr>
            <a:r>
              <a:rPr lang="en-US" altLang="en-US" sz="2400" dirty="0">
                <a:solidFill>
                  <a:srgbClr val="0070C0"/>
                </a:solidFill>
                <a:cs typeface="Arial" charset="0"/>
              </a:rPr>
              <a:t>It also works in the decrease direction so here it is cut in half twice for a -6 dB</a:t>
            </a:r>
          </a:p>
        </p:txBody>
      </p:sp>
    </p:spTree>
    <p:extLst>
      <p:ext uri="{BB962C8B-B14F-4D97-AF65-F5344CB8AC3E}">
        <p14:creationId xmlns:p14="http://schemas.microsoft.com/office/powerpoint/2010/main" val="60980988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Title 1"/>
          <p:cNvSpPr>
            <a:spLocks noGrp="1"/>
          </p:cNvSpPr>
          <p:nvPr>
            <p:ph type="title"/>
          </p:nvPr>
        </p:nvSpPr>
        <p:spPr/>
        <p:txBody>
          <a:bodyPr/>
          <a:lstStyle/>
          <a:p>
            <a:r>
              <a:rPr lang="en-US" altLang="en-US"/>
              <a:t>T5B11</a:t>
            </a:r>
          </a:p>
        </p:txBody>
      </p:sp>
      <p:sp>
        <p:nvSpPr>
          <p:cNvPr id="3" name="Content Placeholder 2"/>
          <p:cNvSpPr>
            <a:spLocks noGrp="1"/>
          </p:cNvSpPr>
          <p:nvPr>
            <p:ph idx="1"/>
          </p:nvPr>
        </p:nvSpPr>
        <p:spPr/>
        <p:txBody>
          <a:bodyPr/>
          <a:lstStyle/>
          <a:p>
            <a:pPr>
              <a:buFontTx/>
              <a:buNone/>
            </a:pPr>
            <a:r>
              <a:rPr lang="en-US" altLang="en-US" dirty="0"/>
              <a:t>Which decibel value represents a power increase from 20 watts to 200 watts?</a:t>
            </a:r>
          </a:p>
          <a:p>
            <a:pPr>
              <a:buFontTx/>
              <a:buNone/>
            </a:pPr>
            <a:r>
              <a:rPr lang="en-US" altLang="en-US" dirty="0"/>
              <a:t>A. 10 dB</a:t>
            </a:r>
          </a:p>
          <a:p>
            <a:pPr>
              <a:buFontTx/>
              <a:buNone/>
            </a:pPr>
            <a:r>
              <a:rPr lang="en-US" altLang="en-US" dirty="0"/>
              <a:t>B. 12 dB</a:t>
            </a:r>
          </a:p>
          <a:p>
            <a:pPr>
              <a:buFontTx/>
              <a:buNone/>
            </a:pPr>
            <a:r>
              <a:rPr lang="en-US" altLang="en-US" dirty="0"/>
              <a:t>C. 18 dB</a:t>
            </a:r>
          </a:p>
          <a:p>
            <a:pPr>
              <a:buFontTx/>
              <a:buNone/>
            </a:pPr>
            <a:r>
              <a:rPr lang="en-US" altLang="en-US" dirty="0"/>
              <a:t>D. 28 dB</a:t>
            </a:r>
          </a:p>
        </p:txBody>
      </p:sp>
    </p:spTree>
    <p:extLst>
      <p:ext uri="{BB962C8B-B14F-4D97-AF65-F5344CB8AC3E}">
        <p14:creationId xmlns:p14="http://schemas.microsoft.com/office/powerpoint/2010/main" val="350410215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Title 1"/>
          <p:cNvSpPr>
            <a:spLocks noGrp="1"/>
          </p:cNvSpPr>
          <p:nvPr>
            <p:ph type="title"/>
          </p:nvPr>
        </p:nvSpPr>
        <p:spPr/>
        <p:txBody>
          <a:bodyPr/>
          <a:lstStyle/>
          <a:p>
            <a:r>
              <a:rPr lang="en-US" altLang="en-US"/>
              <a:t>T5B11</a:t>
            </a:r>
          </a:p>
        </p:txBody>
      </p:sp>
      <p:sp>
        <p:nvSpPr>
          <p:cNvPr id="3" name="Content Placeholder 2"/>
          <p:cNvSpPr>
            <a:spLocks noGrp="1"/>
          </p:cNvSpPr>
          <p:nvPr>
            <p:ph idx="1"/>
          </p:nvPr>
        </p:nvSpPr>
        <p:spPr/>
        <p:txBody>
          <a:bodyPr/>
          <a:lstStyle/>
          <a:p>
            <a:pPr>
              <a:buFontTx/>
              <a:buNone/>
            </a:pPr>
            <a:r>
              <a:rPr lang="en-US" altLang="en-US" dirty="0"/>
              <a:t>Which decibel value represents a power increase from 20 watts to 200 watts?</a:t>
            </a:r>
          </a:p>
          <a:p>
            <a:pPr>
              <a:buFontTx/>
              <a:buNone/>
            </a:pPr>
            <a:r>
              <a:rPr lang="en-US" altLang="en-US" dirty="0"/>
              <a:t>A. 10 dB</a:t>
            </a:r>
          </a:p>
          <a:p>
            <a:pPr>
              <a:buFontTx/>
              <a:buNone/>
            </a:pPr>
            <a:r>
              <a:rPr lang="en-US" altLang="en-US" dirty="0">
                <a:solidFill>
                  <a:schemeClr val="bg1">
                    <a:lumMod val="75000"/>
                  </a:schemeClr>
                </a:solidFill>
              </a:rPr>
              <a:t>B. 12 dB</a:t>
            </a:r>
          </a:p>
          <a:p>
            <a:pPr>
              <a:buFontTx/>
              <a:buNone/>
            </a:pPr>
            <a:r>
              <a:rPr lang="en-US" altLang="en-US" dirty="0">
                <a:solidFill>
                  <a:schemeClr val="bg1">
                    <a:lumMod val="75000"/>
                  </a:schemeClr>
                </a:solidFill>
              </a:rPr>
              <a:t>C. 18 dB</a:t>
            </a:r>
          </a:p>
          <a:p>
            <a:pPr>
              <a:buFontTx/>
              <a:buNone/>
            </a:pPr>
            <a:r>
              <a:rPr lang="en-US" altLang="en-US" dirty="0">
                <a:solidFill>
                  <a:schemeClr val="bg1">
                    <a:lumMod val="75000"/>
                  </a:schemeClr>
                </a:solidFill>
              </a:rPr>
              <a:t>D. 28 dB</a:t>
            </a:r>
          </a:p>
        </p:txBody>
      </p:sp>
      <p:sp>
        <p:nvSpPr>
          <p:cNvPr id="4" name="TextBox 3"/>
          <p:cNvSpPr txBox="1">
            <a:spLocks noChangeArrowheads="1"/>
          </p:cNvSpPr>
          <p:nvPr/>
        </p:nvSpPr>
        <p:spPr bwMode="auto">
          <a:xfrm>
            <a:off x="3048000" y="3962400"/>
            <a:ext cx="5638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a:solidFill>
                  <a:srgbClr val="0070C0"/>
                </a:solidFill>
                <a:cs typeface="Arial" charset="0"/>
              </a:rPr>
              <a:t>20 goes into 200 10 times.</a:t>
            </a:r>
          </a:p>
          <a:p>
            <a:pPr eaLnBrk="1" fontAlgn="base" hangingPunct="1">
              <a:spcBef>
                <a:spcPct val="0"/>
              </a:spcBef>
              <a:spcAft>
                <a:spcPct val="0"/>
              </a:spcAft>
              <a:buFontTx/>
              <a:buNone/>
            </a:pPr>
            <a:r>
              <a:rPr lang="en-US" altLang="en-US" sz="2400">
                <a:solidFill>
                  <a:srgbClr val="0070C0"/>
                </a:solidFill>
                <a:cs typeface="Arial" charset="0"/>
              </a:rPr>
              <a:t>(200/20=10)</a:t>
            </a:r>
          </a:p>
          <a:p>
            <a:pPr eaLnBrk="1" fontAlgn="base" hangingPunct="1">
              <a:spcBef>
                <a:spcPct val="0"/>
              </a:spcBef>
              <a:spcAft>
                <a:spcPct val="0"/>
              </a:spcAft>
              <a:buFontTx/>
              <a:buNone/>
            </a:pPr>
            <a:r>
              <a:rPr lang="en-US" altLang="en-US" sz="2400">
                <a:solidFill>
                  <a:srgbClr val="0070C0"/>
                </a:solidFill>
                <a:cs typeface="Arial" charset="0"/>
              </a:rPr>
              <a:t>A 10X increase of power is 10dB.</a:t>
            </a:r>
          </a:p>
          <a:p>
            <a:pPr eaLnBrk="1" fontAlgn="base" hangingPunct="1">
              <a:spcBef>
                <a:spcPct val="0"/>
              </a:spcBef>
              <a:spcAft>
                <a:spcPct val="0"/>
              </a:spcAft>
              <a:buFontTx/>
              <a:buNone/>
            </a:pPr>
            <a:r>
              <a:rPr lang="en-US" altLang="en-US" sz="2400">
                <a:solidFill>
                  <a:srgbClr val="0070C0"/>
                </a:solidFill>
                <a:cs typeface="Arial" charset="0"/>
              </a:rPr>
              <a:t>(dB is a 10log system of power levels)</a:t>
            </a:r>
          </a:p>
        </p:txBody>
      </p:sp>
    </p:spTree>
    <p:extLst>
      <p:ext uri="{BB962C8B-B14F-4D97-AF65-F5344CB8AC3E}">
        <p14:creationId xmlns:p14="http://schemas.microsoft.com/office/powerpoint/2010/main" val="418774672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Title 1"/>
          <p:cNvSpPr>
            <a:spLocks noGrp="1"/>
          </p:cNvSpPr>
          <p:nvPr>
            <p:ph type="title"/>
          </p:nvPr>
        </p:nvSpPr>
        <p:spPr/>
        <p:txBody>
          <a:bodyPr/>
          <a:lstStyle/>
          <a:p>
            <a:r>
              <a:rPr lang="en-US" altLang="en-US"/>
              <a:t>T5B12</a:t>
            </a:r>
          </a:p>
        </p:txBody>
      </p:sp>
      <p:sp>
        <p:nvSpPr>
          <p:cNvPr id="3" name="Content Placeholder 2"/>
          <p:cNvSpPr>
            <a:spLocks noGrp="1"/>
          </p:cNvSpPr>
          <p:nvPr>
            <p:ph idx="1"/>
          </p:nvPr>
        </p:nvSpPr>
        <p:spPr/>
        <p:txBody>
          <a:bodyPr/>
          <a:lstStyle/>
          <a:p>
            <a:pPr>
              <a:buFontTx/>
              <a:buNone/>
            </a:pPr>
            <a:r>
              <a:rPr lang="en-US" altLang="en-US" dirty="0"/>
              <a:t>Which is equal to 28400 kHz?</a:t>
            </a:r>
          </a:p>
          <a:p>
            <a:pPr>
              <a:buFontTx/>
              <a:buNone/>
            </a:pPr>
            <a:r>
              <a:rPr lang="en-US" altLang="en-US" dirty="0"/>
              <a:t>A. 28.400 kHz</a:t>
            </a:r>
          </a:p>
          <a:p>
            <a:pPr>
              <a:buFontTx/>
              <a:buNone/>
            </a:pPr>
            <a:r>
              <a:rPr lang="en-US" altLang="en-US" dirty="0"/>
              <a:t>B. 2.800 MHz</a:t>
            </a:r>
          </a:p>
          <a:p>
            <a:pPr>
              <a:buFontTx/>
              <a:buNone/>
            </a:pPr>
            <a:r>
              <a:rPr lang="en-US" altLang="en-US" dirty="0"/>
              <a:t>C. 284.00 MHz</a:t>
            </a:r>
          </a:p>
          <a:p>
            <a:pPr>
              <a:buFontTx/>
              <a:buNone/>
            </a:pPr>
            <a:r>
              <a:rPr lang="en-US" altLang="en-US" dirty="0"/>
              <a:t>D. 28.400 MHz</a:t>
            </a:r>
          </a:p>
        </p:txBody>
      </p:sp>
    </p:spTree>
    <p:extLst>
      <p:ext uri="{BB962C8B-B14F-4D97-AF65-F5344CB8AC3E}">
        <p14:creationId xmlns:p14="http://schemas.microsoft.com/office/powerpoint/2010/main" val="31065946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Title 1"/>
          <p:cNvSpPr>
            <a:spLocks noGrp="1"/>
          </p:cNvSpPr>
          <p:nvPr>
            <p:ph type="title"/>
          </p:nvPr>
        </p:nvSpPr>
        <p:spPr/>
        <p:txBody>
          <a:bodyPr/>
          <a:lstStyle/>
          <a:p>
            <a:r>
              <a:rPr lang="en-US" altLang="en-US"/>
              <a:t>T5B12</a:t>
            </a:r>
          </a:p>
        </p:txBody>
      </p:sp>
      <p:sp>
        <p:nvSpPr>
          <p:cNvPr id="3" name="Content Placeholder 2"/>
          <p:cNvSpPr>
            <a:spLocks noGrp="1"/>
          </p:cNvSpPr>
          <p:nvPr>
            <p:ph idx="1"/>
          </p:nvPr>
        </p:nvSpPr>
        <p:spPr/>
        <p:txBody>
          <a:bodyPr/>
          <a:lstStyle/>
          <a:p>
            <a:pPr>
              <a:buFontTx/>
              <a:buNone/>
            </a:pPr>
            <a:r>
              <a:rPr lang="en-US" altLang="en-US" dirty="0"/>
              <a:t>Which is equal to 28400 kHz?</a:t>
            </a:r>
          </a:p>
          <a:p>
            <a:pPr>
              <a:buFontTx/>
              <a:buNone/>
            </a:pPr>
            <a:r>
              <a:rPr lang="en-US" altLang="en-US" dirty="0">
                <a:solidFill>
                  <a:schemeClr val="bg1">
                    <a:lumMod val="75000"/>
                  </a:schemeClr>
                </a:solidFill>
              </a:rPr>
              <a:t>A. 28.400 kHz</a:t>
            </a:r>
          </a:p>
          <a:p>
            <a:pPr>
              <a:buFontTx/>
              <a:buNone/>
            </a:pPr>
            <a:r>
              <a:rPr lang="en-US" altLang="en-US" dirty="0">
                <a:solidFill>
                  <a:schemeClr val="bg1">
                    <a:lumMod val="75000"/>
                  </a:schemeClr>
                </a:solidFill>
              </a:rPr>
              <a:t>B. 2.800 MHz</a:t>
            </a:r>
          </a:p>
          <a:p>
            <a:pPr>
              <a:buFontTx/>
              <a:buNone/>
            </a:pPr>
            <a:r>
              <a:rPr lang="en-US" altLang="en-US" dirty="0">
                <a:solidFill>
                  <a:schemeClr val="bg1">
                    <a:lumMod val="75000"/>
                  </a:schemeClr>
                </a:solidFill>
              </a:rPr>
              <a:t>C. 284.00 MHz</a:t>
            </a:r>
          </a:p>
          <a:p>
            <a:pPr>
              <a:buFontTx/>
              <a:buNone/>
            </a:pPr>
            <a:r>
              <a:rPr lang="en-US" altLang="en-US" dirty="0"/>
              <a:t>D. 28.400 MHz</a:t>
            </a:r>
          </a:p>
        </p:txBody>
      </p:sp>
      <p:sp>
        <p:nvSpPr>
          <p:cNvPr id="4" name="TextBox 3"/>
          <p:cNvSpPr txBox="1">
            <a:spLocks noChangeArrowheads="1"/>
          </p:cNvSpPr>
          <p:nvPr/>
        </p:nvSpPr>
        <p:spPr bwMode="auto">
          <a:xfrm>
            <a:off x="3505200" y="4926013"/>
            <a:ext cx="5638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Kilo is a Thousand the number is 28,4000 Thousand is also known as 28.400 Million, Mega is a Million.</a:t>
            </a:r>
          </a:p>
        </p:txBody>
      </p:sp>
    </p:spTree>
    <p:extLst>
      <p:ext uri="{BB962C8B-B14F-4D97-AF65-F5344CB8AC3E}">
        <p14:creationId xmlns:p14="http://schemas.microsoft.com/office/powerpoint/2010/main" val="197199633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Title 1"/>
          <p:cNvSpPr>
            <a:spLocks noGrp="1"/>
          </p:cNvSpPr>
          <p:nvPr>
            <p:ph type="title"/>
          </p:nvPr>
        </p:nvSpPr>
        <p:spPr/>
        <p:txBody>
          <a:bodyPr/>
          <a:lstStyle/>
          <a:p>
            <a:r>
              <a:rPr lang="en-US" altLang="en-US"/>
              <a:t>T5B13</a:t>
            </a:r>
          </a:p>
        </p:txBody>
      </p:sp>
      <p:sp>
        <p:nvSpPr>
          <p:cNvPr id="3" name="Content Placeholder 2"/>
          <p:cNvSpPr>
            <a:spLocks noGrp="1"/>
          </p:cNvSpPr>
          <p:nvPr>
            <p:ph idx="1"/>
          </p:nvPr>
        </p:nvSpPr>
        <p:spPr/>
        <p:txBody>
          <a:bodyPr/>
          <a:lstStyle/>
          <a:p>
            <a:pPr>
              <a:buFontTx/>
              <a:buNone/>
            </a:pPr>
            <a:r>
              <a:rPr lang="en-US" altLang="en-US" dirty="0"/>
              <a:t>Which is equal to 2425 MHz?</a:t>
            </a:r>
          </a:p>
          <a:p>
            <a:pPr>
              <a:buFontTx/>
              <a:buNone/>
            </a:pPr>
            <a:r>
              <a:rPr lang="en-US" altLang="en-US" dirty="0"/>
              <a:t>A. 0.002425 GHz</a:t>
            </a:r>
          </a:p>
          <a:p>
            <a:pPr>
              <a:buFontTx/>
              <a:buNone/>
            </a:pPr>
            <a:r>
              <a:rPr lang="en-US" altLang="en-US" dirty="0"/>
              <a:t>B. 24.25 GHz</a:t>
            </a:r>
          </a:p>
          <a:p>
            <a:pPr>
              <a:buFontTx/>
              <a:buNone/>
            </a:pPr>
            <a:r>
              <a:rPr lang="en-US" altLang="en-US" dirty="0"/>
              <a:t>C. 2.425 GHz</a:t>
            </a:r>
          </a:p>
          <a:p>
            <a:pPr>
              <a:buFontTx/>
              <a:buNone/>
            </a:pPr>
            <a:r>
              <a:rPr lang="en-US" altLang="en-US" dirty="0"/>
              <a:t>D. 2425 GHz</a:t>
            </a:r>
          </a:p>
        </p:txBody>
      </p:sp>
    </p:spTree>
    <p:extLst>
      <p:ext uri="{BB962C8B-B14F-4D97-AF65-F5344CB8AC3E}">
        <p14:creationId xmlns:p14="http://schemas.microsoft.com/office/powerpoint/2010/main" val="251368461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Title 1"/>
          <p:cNvSpPr>
            <a:spLocks noGrp="1"/>
          </p:cNvSpPr>
          <p:nvPr>
            <p:ph type="title"/>
          </p:nvPr>
        </p:nvSpPr>
        <p:spPr/>
        <p:txBody>
          <a:bodyPr/>
          <a:lstStyle/>
          <a:p>
            <a:r>
              <a:rPr lang="en-US" altLang="en-US"/>
              <a:t>T5B13</a:t>
            </a:r>
          </a:p>
        </p:txBody>
      </p:sp>
      <p:sp>
        <p:nvSpPr>
          <p:cNvPr id="3" name="Content Placeholder 2"/>
          <p:cNvSpPr>
            <a:spLocks noGrp="1"/>
          </p:cNvSpPr>
          <p:nvPr>
            <p:ph idx="1"/>
          </p:nvPr>
        </p:nvSpPr>
        <p:spPr/>
        <p:txBody>
          <a:bodyPr/>
          <a:lstStyle/>
          <a:p>
            <a:pPr>
              <a:buFontTx/>
              <a:buNone/>
            </a:pPr>
            <a:r>
              <a:rPr lang="en-US" altLang="en-US" dirty="0"/>
              <a:t>Which is equal to 2425 MHz?</a:t>
            </a:r>
          </a:p>
          <a:p>
            <a:pPr>
              <a:buFontTx/>
              <a:buNone/>
            </a:pPr>
            <a:r>
              <a:rPr lang="en-US" altLang="en-US" dirty="0">
                <a:solidFill>
                  <a:schemeClr val="bg1">
                    <a:lumMod val="75000"/>
                  </a:schemeClr>
                </a:solidFill>
              </a:rPr>
              <a:t>A. 0.002425 GHz</a:t>
            </a:r>
          </a:p>
          <a:p>
            <a:pPr>
              <a:buFontTx/>
              <a:buNone/>
            </a:pPr>
            <a:r>
              <a:rPr lang="en-US" altLang="en-US" dirty="0">
                <a:solidFill>
                  <a:schemeClr val="bg1">
                    <a:lumMod val="75000"/>
                  </a:schemeClr>
                </a:solidFill>
              </a:rPr>
              <a:t>B. 24.25 GHz</a:t>
            </a:r>
          </a:p>
          <a:p>
            <a:pPr>
              <a:buFontTx/>
              <a:buNone/>
            </a:pPr>
            <a:r>
              <a:rPr lang="en-US" altLang="en-US" dirty="0"/>
              <a:t>C. 2.425 GHz</a:t>
            </a:r>
          </a:p>
          <a:p>
            <a:pPr>
              <a:buFontTx/>
              <a:buNone/>
            </a:pPr>
            <a:r>
              <a:rPr lang="en-US" altLang="en-US" dirty="0">
                <a:solidFill>
                  <a:schemeClr val="bg1">
                    <a:lumMod val="75000"/>
                  </a:schemeClr>
                </a:solidFill>
              </a:rPr>
              <a:t>D. 2425 GHz</a:t>
            </a:r>
          </a:p>
        </p:txBody>
      </p:sp>
      <p:sp>
        <p:nvSpPr>
          <p:cNvPr id="4" name="TextBox 3"/>
          <p:cNvSpPr txBox="1">
            <a:spLocks noChangeArrowheads="1"/>
          </p:cNvSpPr>
          <p:nvPr/>
        </p:nvSpPr>
        <p:spPr bwMode="auto">
          <a:xfrm>
            <a:off x="3200400" y="4842668"/>
            <a:ext cx="5638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dirty="0">
                <a:solidFill>
                  <a:srgbClr val="0070C0"/>
                </a:solidFill>
                <a:cs typeface="Arial" charset="0"/>
              </a:rPr>
              <a:t>Move the decimal point three places to the left to convert Mega to Giga</a:t>
            </a:r>
          </a:p>
        </p:txBody>
      </p:sp>
    </p:spTree>
    <p:extLst>
      <p:ext uri="{BB962C8B-B14F-4D97-AF65-F5344CB8AC3E}">
        <p14:creationId xmlns:p14="http://schemas.microsoft.com/office/powerpoint/2010/main" val="97431756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Content Placeholder 2"/>
          <p:cNvSpPr>
            <a:spLocks noGrp="1"/>
          </p:cNvSpPr>
          <p:nvPr>
            <p:ph idx="1"/>
          </p:nvPr>
        </p:nvSpPr>
        <p:spPr/>
        <p:txBody>
          <a:bodyPr/>
          <a:lstStyle/>
          <a:p>
            <a:r>
              <a:rPr lang="en-US" altLang="en-US" b="1" dirty="0"/>
              <a:t>T5C – Capacitance and inductance terminology and units; Radio frequency definition and units; Impedance definition and units; Calculating power</a:t>
            </a:r>
          </a:p>
          <a:p>
            <a:endParaRPr lang="en-US" altLang="en-US" b="1" dirty="0"/>
          </a:p>
          <a:p>
            <a:r>
              <a:rPr lang="en-US" altLang="en-US" b="1" dirty="0"/>
              <a:t>#17 of 35</a:t>
            </a:r>
            <a:endParaRPr lang="en-US" altLang="en-US" dirty="0"/>
          </a:p>
        </p:txBody>
      </p:sp>
    </p:spTree>
    <p:extLst>
      <p:ext uri="{BB962C8B-B14F-4D97-AF65-F5344CB8AC3E}">
        <p14:creationId xmlns:p14="http://schemas.microsoft.com/office/powerpoint/2010/main" val="226419872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Title 1"/>
          <p:cNvSpPr>
            <a:spLocks noGrp="1"/>
          </p:cNvSpPr>
          <p:nvPr>
            <p:ph type="title"/>
          </p:nvPr>
        </p:nvSpPr>
        <p:spPr/>
        <p:txBody>
          <a:bodyPr/>
          <a:lstStyle/>
          <a:p>
            <a:r>
              <a:rPr lang="en-US" altLang="en-US"/>
              <a:t>T5C01</a:t>
            </a:r>
          </a:p>
        </p:txBody>
      </p:sp>
      <p:sp>
        <p:nvSpPr>
          <p:cNvPr id="3" name="Content Placeholder 2"/>
          <p:cNvSpPr>
            <a:spLocks noGrp="1"/>
          </p:cNvSpPr>
          <p:nvPr>
            <p:ph idx="1"/>
          </p:nvPr>
        </p:nvSpPr>
        <p:spPr/>
        <p:txBody>
          <a:bodyPr/>
          <a:lstStyle/>
          <a:p>
            <a:pPr>
              <a:buFontTx/>
              <a:buNone/>
            </a:pPr>
            <a:r>
              <a:rPr lang="en-US" altLang="en-US" dirty="0"/>
              <a:t>What describes the ability to store energy in an electric field?</a:t>
            </a:r>
          </a:p>
          <a:p>
            <a:pPr>
              <a:buFontTx/>
              <a:buNone/>
            </a:pPr>
            <a:r>
              <a:rPr lang="en-US" altLang="en-US" dirty="0"/>
              <a:t>A. Inductance</a:t>
            </a:r>
          </a:p>
          <a:p>
            <a:pPr>
              <a:buFontTx/>
              <a:buNone/>
            </a:pPr>
            <a:r>
              <a:rPr lang="en-US" altLang="en-US" dirty="0"/>
              <a:t>B. Resistance</a:t>
            </a:r>
          </a:p>
          <a:p>
            <a:pPr>
              <a:buFontTx/>
              <a:buNone/>
            </a:pPr>
            <a:r>
              <a:rPr lang="en-US" altLang="en-US" dirty="0"/>
              <a:t>C. Tolerance </a:t>
            </a:r>
          </a:p>
          <a:p>
            <a:pPr>
              <a:buFontTx/>
              <a:buNone/>
            </a:pPr>
            <a:r>
              <a:rPr lang="en-US" altLang="en-US" dirty="0"/>
              <a:t>D. Capacitance</a:t>
            </a:r>
          </a:p>
        </p:txBody>
      </p:sp>
    </p:spTree>
    <p:extLst>
      <p:ext uri="{BB962C8B-B14F-4D97-AF65-F5344CB8AC3E}">
        <p14:creationId xmlns:p14="http://schemas.microsoft.com/office/powerpoint/2010/main" val="194252177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5998</Words>
  <Application>Microsoft Office PowerPoint</Application>
  <PresentationFormat>On-screen Show (4:3)</PresentationFormat>
  <Paragraphs>1512</Paragraphs>
  <Slides>165</Slides>
  <Notes>54</Notes>
  <HiddenSlides>0</HiddenSlides>
  <MMClips>0</MMClips>
  <ScaleCrop>false</ScaleCrop>
  <HeadingPairs>
    <vt:vector size="8" baseType="variant">
      <vt:variant>
        <vt:lpstr>Fonts Used</vt:lpstr>
      </vt:variant>
      <vt:variant>
        <vt:i4>3</vt:i4>
      </vt:variant>
      <vt:variant>
        <vt:lpstr>Theme</vt:lpstr>
      </vt:variant>
      <vt:variant>
        <vt:i4>4</vt:i4>
      </vt:variant>
      <vt:variant>
        <vt:lpstr>Embedded OLE Servers</vt:lpstr>
      </vt:variant>
      <vt:variant>
        <vt:i4>1</vt:i4>
      </vt:variant>
      <vt:variant>
        <vt:lpstr>Slide Titles</vt:lpstr>
      </vt:variant>
      <vt:variant>
        <vt:i4>165</vt:i4>
      </vt:variant>
    </vt:vector>
  </HeadingPairs>
  <TitlesOfParts>
    <vt:vector size="173" baseType="lpstr">
      <vt:lpstr>Agency FB</vt:lpstr>
      <vt:lpstr>Arial</vt:lpstr>
      <vt:lpstr>Calibri</vt:lpstr>
      <vt:lpstr>Default Design</vt:lpstr>
      <vt:lpstr>1_Default Design</vt:lpstr>
      <vt:lpstr>1_Office Theme</vt:lpstr>
      <vt:lpstr>2_Default Design</vt:lpstr>
      <vt:lpstr>Visio</vt:lpstr>
      <vt:lpstr>Hi-Landers Ham Class</vt:lpstr>
      <vt:lpstr>Sub-element 5 of 10</vt:lpstr>
      <vt:lpstr>PowerPoint Presentation</vt:lpstr>
      <vt:lpstr>Study Hints</vt:lpstr>
      <vt:lpstr>Text Color</vt:lpstr>
      <vt:lpstr>PowerPoint Presentation</vt:lpstr>
      <vt:lpstr>Basic Electronics Info</vt:lpstr>
      <vt:lpstr>Ohms Law</vt:lpstr>
      <vt:lpstr>Ohms Law</vt:lpstr>
      <vt:lpstr>Ohms Law</vt:lpstr>
      <vt:lpstr>Ohms Law</vt:lpstr>
      <vt:lpstr>Ohms Law</vt:lpstr>
      <vt:lpstr>Ohms Law</vt:lpstr>
      <vt:lpstr>Ohms Law</vt:lpstr>
      <vt:lpstr>Ohms Law</vt:lpstr>
      <vt:lpstr>Calculating Voltage</vt:lpstr>
      <vt:lpstr>Calculating Amps</vt:lpstr>
      <vt:lpstr>Calculating Ohms</vt:lpstr>
      <vt:lpstr>Series Circuit</vt:lpstr>
      <vt:lpstr>Parallel Circuit</vt:lpstr>
      <vt:lpstr>PowerPoint Presentation</vt:lpstr>
      <vt:lpstr>T5A01</vt:lpstr>
      <vt:lpstr>T5A01</vt:lpstr>
      <vt:lpstr>T5A02</vt:lpstr>
      <vt:lpstr>T5A02</vt:lpstr>
      <vt:lpstr>T5A03</vt:lpstr>
      <vt:lpstr>T5A03</vt:lpstr>
      <vt:lpstr>T5A04</vt:lpstr>
      <vt:lpstr>T5A04</vt:lpstr>
      <vt:lpstr>T5A05</vt:lpstr>
      <vt:lpstr>T5A05</vt:lpstr>
      <vt:lpstr>T5A06</vt:lpstr>
      <vt:lpstr>T5A06</vt:lpstr>
      <vt:lpstr>T5A07</vt:lpstr>
      <vt:lpstr>T5A07</vt:lpstr>
      <vt:lpstr>T5A08</vt:lpstr>
      <vt:lpstr>T5A08</vt:lpstr>
      <vt:lpstr>T5A09</vt:lpstr>
      <vt:lpstr>T5A09</vt:lpstr>
      <vt:lpstr>T5A10</vt:lpstr>
      <vt:lpstr>T5A10</vt:lpstr>
      <vt:lpstr>T5A11</vt:lpstr>
      <vt:lpstr>T5A11</vt:lpstr>
      <vt:lpstr>T5A12</vt:lpstr>
      <vt:lpstr>T5A12</vt:lpstr>
      <vt:lpstr>PowerPoint Presentation</vt:lpstr>
      <vt:lpstr>METRIC PREFIX</vt:lpstr>
      <vt:lpstr>Metric Prefix </vt:lpstr>
      <vt:lpstr>Metric Prefix</vt:lpstr>
      <vt:lpstr>Metric Prefix</vt:lpstr>
      <vt:lpstr>Metric Prefix</vt:lpstr>
      <vt:lpstr>Metric Prefix</vt:lpstr>
      <vt:lpstr>PowerPoint Presentation</vt:lpstr>
      <vt:lpstr>PowerPoint Presentation</vt:lpstr>
      <vt:lpstr>Metric Prefix</vt:lpstr>
      <vt:lpstr>Metric Prefix</vt:lpstr>
      <vt:lpstr>Metric Prefix</vt:lpstr>
      <vt:lpstr>Metric Prefix</vt:lpstr>
      <vt:lpstr>PowerPoint Presentation</vt:lpstr>
      <vt:lpstr>Prefix Conversion</vt:lpstr>
      <vt:lpstr>Prefix Conversion</vt:lpstr>
      <vt:lpstr>Prefix Conversion</vt:lpstr>
      <vt:lpstr>Prefix Conversion</vt:lpstr>
      <vt:lpstr>Prefix Conversion</vt:lpstr>
      <vt:lpstr>Prefix Conversion</vt:lpstr>
      <vt:lpstr>T5B01</vt:lpstr>
      <vt:lpstr>T5B01</vt:lpstr>
      <vt:lpstr>PowerPoint Presentation</vt:lpstr>
      <vt:lpstr>T5B02</vt:lpstr>
      <vt:lpstr>T5B02</vt:lpstr>
      <vt:lpstr>PowerPoint Presentation</vt:lpstr>
      <vt:lpstr>T5B03 </vt:lpstr>
      <vt:lpstr>T5B03 </vt:lpstr>
      <vt:lpstr>T5B04</vt:lpstr>
      <vt:lpstr>T5B04</vt:lpstr>
      <vt:lpstr>T5B05</vt:lpstr>
      <vt:lpstr>T5B05</vt:lpstr>
      <vt:lpstr>PowerPoint Presentation</vt:lpstr>
      <vt:lpstr>T5B06</vt:lpstr>
      <vt:lpstr>T5B06</vt:lpstr>
      <vt:lpstr>PowerPoint Presentation</vt:lpstr>
      <vt:lpstr>T5B07</vt:lpstr>
      <vt:lpstr>T5B07</vt:lpstr>
      <vt:lpstr>PowerPoint Presentation</vt:lpstr>
      <vt:lpstr>T5B08</vt:lpstr>
      <vt:lpstr>T5B08</vt:lpstr>
      <vt:lpstr>PowerPoint Presentation</vt:lpstr>
      <vt:lpstr>T5B09</vt:lpstr>
      <vt:lpstr>T5B09</vt:lpstr>
      <vt:lpstr>T5B10</vt:lpstr>
      <vt:lpstr>T5B10</vt:lpstr>
      <vt:lpstr>T5B11</vt:lpstr>
      <vt:lpstr>T5B11</vt:lpstr>
      <vt:lpstr>T5B12</vt:lpstr>
      <vt:lpstr>T5B12</vt:lpstr>
      <vt:lpstr>T5B13</vt:lpstr>
      <vt:lpstr>T5B13</vt:lpstr>
      <vt:lpstr>PowerPoint Presentation</vt:lpstr>
      <vt:lpstr>T5C01</vt:lpstr>
      <vt:lpstr>T5C01</vt:lpstr>
      <vt:lpstr>T5C02 </vt:lpstr>
      <vt:lpstr>T5C02 </vt:lpstr>
      <vt:lpstr>T5C03</vt:lpstr>
      <vt:lpstr>T5C03</vt:lpstr>
      <vt:lpstr>T5C04</vt:lpstr>
      <vt:lpstr>T5C04</vt:lpstr>
      <vt:lpstr>T5C05</vt:lpstr>
      <vt:lpstr>T5C05</vt:lpstr>
      <vt:lpstr>T5C06</vt:lpstr>
      <vt:lpstr>T5C06</vt:lpstr>
      <vt:lpstr>T5C07</vt:lpstr>
      <vt:lpstr>T5C07</vt:lpstr>
      <vt:lpstr>Watts Law</vt:lpstr>
      <vt:lpstr>Watts Law</vt:lpstr>
      <vt:lpstr>Watts Law</vt:lpstr>
      <vt:lpstr>Watts Law</vt:lpstr>
      <vt:lpstr>Watts Law</vt:lpstr>
      <vt:lpstr>Watts Law</vt:lpstr>
      <vt:lpstr>Watts Law</vt:lpstr>
      <vt:lpstr>Watts Law</vt:lpstr>
      <vt:lpstr>Calculating Wattage</vt:lpstr>
      <vt:lpstr>Calculating Amperage</vt:lpstr>
      <vt:lpstr>Calculating Voltage</vt:lpstr>
      <vt:lpstr>T5C08</vt:lpstr>
      <vt:lpstr>T5C08</vt:lpstr>
      <vt:lpstr>T5C09</vt:lpstr>
      <vt:lpstr>T5C09</vt:lpstr>
      <vt:lpstr>T5C10</vt:lpstr>
      <vt:lpstr>T5C10</vt:lpstr>
      <vt:lpstr>T5C11</vt:lpstr>
      <vt:lpstr>T5C11</vt:lpstr>
      <vt:lpstr>T5C12</vt:lpstr>
      <vt:lpstr>T5C12</vt:lpstr>
      <vt:lpstr>T5C13</vt:lpstr>
      <vt:lpstr>T5C13</vt:lpstr>
      <vt:lpstr>PowerPoint Presentation</vt:lpstr>
      <vt:lpstr>T5D01</vt:lpstr>
      <vt:lpstr>T5D01</vt:lpstr>
      <vt:lpstr>T5D02 </vt:lpstr>
      <vt:lpstr>T5D02 </vt:lpstr>
      <vt:lpstr>T5D03</vt:lpstr>
      <vt:lpstr>T5D03</vt:lpstr>
      <vt:lpstr>T5D04</vt:lpstr>
      <vt:lpstr>T5D04</vt:lpstr>
      <vt:lpstr>T5D05</vt:lpstr>
      <vt:lpstr>T5D05</vt:lpstr>
      <vt:lpstr>T5D06</vt:lpstr>
      <vt:lpstr>T5D06</vt:lpstr>
      <vt:lpstr>T5D07</vt:lpstr>
      <vt:lpstr>T5D07</vt:lpstr>
      <vt:lpstr>T5D08</vt:lpstr>
      <vt:lpstr>T5D08</vt:lpstr>
      <vt:lpstr>T5D09</vt:lpstr>
      <vt:lpstr>T5D09</vt:lpstr>
      <vt:lpstr>T5D10</vt:lpstr>
      <vt:lpstr>T5D10</vt:lpstr>
      <vt:lpstr>T5D11</vt:lpstr>
      <vt:lpstr>T5D11</vt:lpstr>
      <vt:lpstr>T5D12</vt:lpstr>
      <vt:lpstr>T5D12</vt:lpstr>
      <vt:lpstr>T5D13</vt:lpstr>
      <vt:lpstr>T5D13</vt:lpstr>
      <vt:lpstr>T5D14</vt:lpstr>
      <vt:lpstr>T5D14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 Color</dc:title>
  <dc:creator>Rich</dc:creator>
  <cp:lastModifiedBy>Rich Bugarin</cp:lastModifiedBy>
  <cp:revision>25</cp:revision>
  <dcterms:created xsi:type="dcterms:W3CDTF">2016-01-06T23:51:36Z</dcterms:created>
  <dcterms:modified xsi:type="dcterms:W3CDTF">2022-05-18T00:05:16Z</dcterms:modified>
</cp:coreProperties>
</file>